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79" r:id="rId7"/>
    <p:sldId id="262" r:id="rId8"/>
    <p:sldId id="260" r:id="rId9"/>
    <p:sldId id="263" r:id="rId10"/>
    <p:sldId id="264" r:id="rId11"/>
    <p:sldId id="266" r:id="rId12"/>
    <p:sldId id="267" r:id="rId13"/>
    <p:sldId id="268" r:id="rId14"/>
    <p:sldId id="270" r:id="rId15"/>
    <p:sldId id="272" r:id="rId16"/>
    <p:sldId id="273" r:id="rId17"/>
    <p:sldId id="275" r:id="rId18"/>
    <p:sldId id="274" r:id="rId19"/>
    <p:sldId id="276" r:id="rId20"/>
    <p:sldId id="277"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de-DE"/>
              <a:t>Mastertitelformat bearbeiten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de-DE"/>
              <a:t>Mastertitelformat bearbeiten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8A87A34-81AB-432B-8DAE-1953F412C126}" type="datetimeFigureOut">
              <a:rPr lang="en-US" dirty="0"/>
              <a:t>4/4/2025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447191" y="2824269"/>
            <a:ext cx="4645152" cy="26444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412362" y="2821491"/>
            <a:ext cx="4645152" cy="263737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4/4/2025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4/4/2025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4/4/2025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DF630A4C-55C6-54D8-9DC7-A2F3371F04C8}"/>
              </a:ext>
            </a:extLst>
          </p:cNvPr>
          <p:cNvSpPr txBox="1"/>
          <p:nvPr/>
        </p:nvSpPr>
        <p:spPr>
          <a:xfrm>
            <a:off x="2416628" y="1222310"/>
            <a:ext cx="8621485" cy="1015663"/>
          </a:xfrm>
          <a:prstGeom prst="rect">
            <a:avLst/>
          </a:prstGeom>
          <a:noFill/>
        </p:spPr>
        <p:txBody>
          <a:bodyPr wrap="square" rtlCol="0">
            <a:spAutoFit/>
          </a:bodyPr>
          <a:lstStyle/>
          <a:p>
            <a:pPr algn="ctr"/>
            <a:r>
              <a:rPr lang="de-DE" sz="6000" b="1" dirty="0">
                <a:latin typeface="Aptos Narrow" panose="020B0004020202020204" pitchFamily="34" charset="0"/>
              </a:rPr>
              <a:t>Kurzseminar Hymnologie</a:t>
            </a:r>
          </a:p>
        </p:txBody>
      </p:sp>
      <p:sp>
        <p:nvSpPr>
          <p:cNvPr id="8" name="Textfeld 7">
            <a:extLst>
              <a:ext uri="{FF2B5EF4-FFF2-40B4-BE49-F238E27FC236}">
                <a16:creationId xmlns:a16="http://schemas.microsoft.com/office/drawing/2014/main" id="{B54EAE11-70E9-881A-5859-15311C04DADD}"/>
              </a:ext>
            </a:extLst>
          </p:cNvPr>
          <p:cNvSpPr txBox="1"/>
          <p:nvPr/>
        </p:nvSpPr>
        <p:spPr>
          <a:xfrm>
            <a:off x="2416628" y="2537355"/>
            <a:ext cx="8621485" cy="584775"/>
          </a:xfrm>
          <a:prstGeom prst="rect">
            <a:avLst/>
          </a:prstGeom>
          <a:noFill/>
        </p:spPr>
        <p:txBody>
          <a:bodyPr wrap="square" rtlCol="0">
            <a:spAutoFit/>
          </a:bodyPr>
          <a:lstStyle/>
          <a:p>
            <a:pPr algn="ctr"/>
            <a:r>
              <a:rPr lang="de-DE" sz="3200" b="1" dirty="0"/>
              <a:t>mit KMD Attila Kalman</a:t>
            </a:r>
          </a:p>
        </p:txBody>
      </p:sp>
      <p:sp>
        <p:nvSpPr>
          <p:cNvPr id="9" name="Textfeld 8">
            <a:extLst>
              <a:ext uri="{FF2B5EF4-FFF2-40B4-BE49-F238E27FC236}">
                <a16:creationId xmlns:a16="http://schemas.microsoft.com/office/drawing/2014/main" id="{37CAA756-D5DC-8FAF-A57E-BC270BF62105}"/>
              </a:ext>
            </a:extLst>
          </p:cNvPr>
          <p:cNvSpPr txBox="1"/>
          <p:nvPr/>
        </p:nvSpPr>
        <p:spPr>
          <a:xfrm>
            <a:off x="2416627" y="6260841"/>
            <a:ext cx="8621485" cy="369332"/>
          </a:xfrm>
          <a:prstGeom prst="rect">
            <a:avLst/>
          </a:prstGeom>
          <a:noFill/>
        </p:spPr>
        <p:txBody>
          <a:bodyPr wrap="square" rtlCol="0">
            <a:spAutoFit/>
          </a:bodyPr>
          <a:lstStyle/>
          <a:p>
            <a:pPr algn="ctr"/>
            <a:r>
              <a:rPr lang="de-DE" b="1" dirty="0">
                <a:solidFill>
                  <a:schemeClr val="bg1"/>
                </a:solidFill>
              </a:rPr>
              <a:t>Internationale Hochschule Liebenzell</a:t>
            </a:r>
          </a:p>
        </p:txBody>
      </p:sp>
      <p:sp>
        <p:nvSpPr>
          <p:cNvPr id="10" name="Textfeld 9">
            <a:extLst>
              <a:ext uri="{FF2B5EF4-FFF2-40B4-BE49-F238E27FC236}">
                <a16:creationId xmlns:a16="http://schemas.microsoft.com/office/drawing/2014/main" id="{AE4F971C-D57C-48BD-F3DA-4C6C9BAA3B90}"/>
              </a:ext>
            </a:extLst>
          </p:cNvPr>
          <p:cNvSpPr txBox="1"/>
          <p:nvPr/>
        </p:nvSpPr>
        <p:spPr>
          <a:xfrm>
            <a:off x="2416627" y="4142792"/>
            <a:ext cx="8621485" cy="646331"/>
          </a:xfrm>
          <a:prstGeom prst="rect">
            <a:avLst/>
          </a:prstGeom>
          <a:noFill/>
        </p:spPr>
        <p:txBody>
          <a:bodyPr wrap="square" rtlCol="0">
            <a:spAutoFit/>
          </a:bodyPr>
          <a:lstStyle/>
          <a:p>
            <a:pPr algn="ctr"/>
            <a:r>
              <a:rPr lang="de-DE" sz="3600" b="1" dirty="0"/>
              <a:t>Teil 1</a:t>
            </a:r>
          </a:p>
        </p:txBody>
      </p:sp>
    </p:spTree>
    <p:extLst>
      <p:ext uri="{BB962C8B-B14F-4D97-AF65-F5344CB8AC3E}">
        <p14:creationId xmlns:p14="http://schemas.microsoft.com/office/powerpoint/2010/main" val="220737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07AA583F-13EE-E5E9-5350-CD0AF49F557A}"/>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pic>
        <p:nvPicPr>
          <p:cNvPr id="5" name="Grafik 4">
            <a:extLst>
              <a:ext uri="{FF2B5EF4-FFF2-40B4-BE49-F238E27FC236}">
                <a16:creationId xmlns:a16="http://schemas.microsoft.com/office/drawing/2014/main" id="{8AF7B186-0F43-22D4-582F-8B900C4E90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281" y="171843"/>
            <a:ext cx="6041284" cy="3383119"/>
          </a:xfrm>
          <a:prstGeom prst="rect">
            <a:avLst/>
          </a:prstGeom>
          <a:noFill/>
          <a:ln>
            <a:noFill/>
          </a:ln>
        </p:spPr>
      </p:pic>
      <p:pic>
        <p:nvPicPr>
          <p:cNvPr id="6" name="Grafik 5">
            <a:extLst>
              <a:ext uri="{FF2B5EF4-FFF2-40B4-BE49-F238E27FC236}">
                <a16:creationId xmlns:a16="http://schemas.microsoft.com/office/drawing/2014/main" id="{BCC8BC74-3F57-D66A-59A1-4F57E69BA4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280" y="3750907"/>
            <a:ext cx="6016398" cy="1847460"/>
          </a:xfrm>
          <a:prstGeom prst="rect">
            <a:avLst/>
          </a:prstGeom>
          <a:noFill/>
          <a:ln>
            <a:noFill/>
          </a:ln>
        </p:spPr>
      </p:pic>
      <p:sp>
        <p:nvSpPr>
          <p:cNvPr id="7" name="Textfeld 6">
            <a:extLst>
              <a:ext uri="{FF2B5EF4-FFF2-40B4-BE49-F238E27FC236}">
                <a16:creationId xmlns:a16="http://schemas.microsoft.com/office/drawing/2014/main" id="{FBE3D442-AFE7-FDC2-9BE0-D6E36DCE64CE}"/>
              </a:ext>
            </a:extLst>
          </p:cNvPr>
          <p:cNvSpPr txBox="1"/>
          <p:nvPr/>
        </p:nvSpPr>
        <p:spPr>
          <a:xfrm>
            <a:off x="7763070" y="4074472"/>
            <a:ext cx="3060440" cy="1200329"/>
          </a:xfrm>
          <a:prstGeom prst="rect">
            <a:avLst/>
          </a:prstGeom>
          <a:noFill/>
        </p:spPr>
        <p:txBody>
          <a:bodyPr wrap="square" rtlCol="0">
            <a:spAutoFit/>
          </a:bodyPr>
          <a:lstStyle/>
          <a:p>
            <a:r>
              <a:rPr lang="de-DE" dirty="0"/>
              <a:t>EG 362</a:t>
            </a:r>
          </a:p>
          <a:p>
            <a:r>
              <a:rPr lang="de-DE" dirty="0"/>
              <a:t>Psalm 46</a:t>
            </a:r>
          </a:p>
          <a:p>
            <a:r>
              <a:rPr lang="de-DE" dirty="0"/>
              <a:t>Text: Martin Luther 1529</a:t>
            </a:r>
          </a:p>
          <a:p>
            <a:r>
              <a:rPr lang="de-DE" dirty="0"/>
              <a:t>Musik: Martin Luther 1529</a:t>
            </a:r>
          </a:p>
        </p:txBody>
      </p:sp>
    </p:spTree>
    <p:extLst>
      <p:ext uri="{BB962C8B-B14F-4D97-AF65-F5344CB8AC3E}">
        <p14:creationId xmlns:p14="http://schemas.microsoft.com/office/powerpoint/2010/main" val="414542893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73E0AED-BAED-4462-7D14-1DD9A89489A1}"/>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pic>
        <p:nvPicPr>
          <p:cNvPr id="5" name="Grafik 4">
            <a:extLst>
              <a:ext uri="{FF2B5EF4-FFF2-40B4-BE49-F238E27FC236}">
                <a16:creationId xmlns:a16="http://schemas.microsoft.com/office/drawing/2014/main" id="{330F00DD-2613-28C5-B240-24288AB225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281" y="171844"/>
            <a:ext cx="7417837" cy="3619881"/>
          </a:xfrm>
          <a:prstGeom prst="rect">
            <a:avLst/>
          </a:prstGeom>
          <a:noFill/>
          <a:ln>
            <a:noFill/>
          </a:ln>
        </p:spPr>
      </p:pic>
      <p:sp>
        <p:nvSpPr>
          <p:cNvPr id="6" name="Textfeld 5">
            <a:extLst>
              <a:ext uri="{FF2B5EF4-FFF2-40B4-BE49-F238E27FC236}">
                <a16:creationId xmlns:a16="http://schemas.microsoft.com/office/drawing/2014/main" id="{BD597D3F-C445-6C32-B4B3-E5EA05D6D7CD}"/>
              </a:ext>
            </a:extLst>
          </p:cNvPr>
          <p:cNvSpPr txBox="1"/>
          <p:nvPr/>
        </p:nvSpPr>
        <p:spPr>
          <a:xfrm>
            <a:off x="7710107" y="426116"/>
            <a:ext cx="4481893" cy="2585323"/>
          </a:xfrm>
          <a:prstGeom prst="rect">
            <a:avLst/>
          </a:prstGeom>
          <a:noFill/>
        </p:spPr>
        <p:txBody>
          <a:bodyPr wrap="square" rtlCol="0">
            <a:spAutoFit/>
          </a:bodyPr>
          <a:lstStyle/>
          <a:p>
            <a:r>
              <a:rPr lang="de-DE" dirty="0"/>
              <a:t>2. Ermuntert euch und singt mit Schall </a:t>
            </a:r>
          </a:p>
          <a:p>
            <a:r>
              <a:rPr lang="de-DE" dirty="0"/>
              <a:t>Gott, unserm höchsten Gut, </a:t>
            </a:r>
          </a:p>
          <a:p>
            <a:r>
              <a:rPr lang="de-DE" dirty="0"/>
              <a:t>der seine Wunder überall </a:t>
            </a:r>
          </a:p>
          <a:p>
            <a:r>
              <a:rPr lang="de-DE" dirty="0"/>
              <a:t>und große Dinge tut;</a:t>
            </a:r>
          </a:p>
          <a:p>
            <a:endParaRPr lang="de-DE" dirty="0"/>
          </a:p>
          <a:p>
            <a:r>
              <a:rPr lang="de-DE" dirty="0"/>
              <a:t>5. Er gebe uns ein fröhlich Herz, </a:t>
            </a:r>
          </a:p>
          <a:p>
            <a:r>
              <a:rPr lang="de-DE" dirty="0"/>
              <a:t>erfrische Geist und Sinn </a:t>
            </a:r>
          </a:p>
          <a:p>
            <a:r>
              <a:rPr lang="de-DE" dirty="0"/>
              <a:t>und </a:t>
            </a:r>
            <a:r>
              <a:rPr lang="de-DE" dirty="0" err="1"/>
              <a:t>werf</a:t>
            </a:r>
            <a:r>
              <a:rPr lang="de-DE" dirty="0"/>
              <a:t> all Angst, Furcht, Sorg und Schmerz </a:t>
            </a:r>
          </a:p>
          <a:p>
            <a:r>
              <a:rPr lang="de-DE" dirty="0"/>
              <a:t>ins Meeres Tiefe hin.</a:t>
            </a:r>
          </a:p>
        </p:txBody>
      </p:sp>
      <p:sp>
        <p:nvSpPr>
          <p:cNvPr id="7" name="Textfeld 6">
            <a:extLst>
              <a:ext uri="{FF2B5EF4-FFF2-40B4-BE49-F238E27FC236}">
                <a16:creationId xmlns:a16="http://schemas.microsoft.com/office/drawing/2014/main" id="{E6280861-7840-3848-C992-C06C9CF50B12}"/>
              </a:ext>
            </a:extLst>
          </p:cNvPr>
          <p:cNvSpPr txBox="1"/>
          <p:nvPr/>
        </p:nvSpPr>
        <p:spPr>
          <a:xfrm>
            <a:off x="7801857" y="4422710"/>
            <a:ext cx="4298391" cy="1477328"/>
          </a:xfrm>
          <a:prstGeom prst="rect">
            <a:avLst/>
          </a:prstGeom>
          <a:noFill/>
        </p:spPr>
        <p:txBody>
          <a:bodyPr wrap="square" rtlCol="0">
            <a:spAutoFit/>
          </a:bodyPr>
          <a:lstStyle/>
          <a:p>
            <a:r>
              <a:rPr lang="de-DE" dirty="0"/>
              <a:t>EG 322 / Ö / Sirach 24</a:t>
            </a:r>
          </a:p>
          <a:p>
            <a:r>
              <a:rPr lang="de-DE" dirty="0"/>
              <a:t>Text: Paul Gerhardt 1647</a:t>
            </a:r>
          </a:p>
          <a:p>
            <a:r>
              <a:rPr lang="de-DE" dirty="0"/>
              <a:t>Musik: Johann Crüger 1653 NACH PIERRE DAVANTÈS 1562 (ZU PSALM 89)</a:t>
            </a:r>
          </a:p>
          <a:p>
            <a:endParaRPr lang="de-DE" dirty="0"/>
          </a:p>
        </p:txBody>
      </p:sp>
    </p:spTree>
    <p:extLst>
      <p:ext uri="{BB962C8B-B14F-4D97-AF65-F5344CB8AC3E}">
        <p14:creationId xmlns:p14="http://schemas.microsoft.com/office/powerpoint/2010/main" val="17962145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A7B374EF-F53B-2658-91F3-47BC5029E585}"/>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sp>
        <p:nvSpPr>
          <p:cNvPr id="5" name="Textfeld 4">
            <a:extLst>
              <a:ext uri="{FF2B5EF4-FFF2-40B4-BE49-F238E27FC236}">
                <a16:creationId xmlns:a16="http://schemas.microsoft.com/office/drawing/2014/main" id="{5203B835-B8CC-63B8-B17F-FC23E5A4908B}"/>
              </a:ext>
            </a:extLst>
          </p:cNvPr>
          <p:cNvSpPr txBox="1"/>
          <p:nvPr/>
        </p:nvSpPr>
        <p:spPr>
          <a:xfrm>
            <a:off x="345233" y="373224"/>
            <a:ext cx="11467322" cy="2031325"/>
          </a:xfrm>
          <a:prstGeom prst="rect">
            <a:avLst/>
          </a:prstGeom>
          <a:noFill/>
        </p:spPr>
        <p:txBody>
          <a:bodyPr wrap="square" rtlCol="0">
            <a:spAutoFit/>
          </a:bodyPr>
          <a:lstStyle/>
          <a:p>
            <a:r>
              <a:rPr lang="de-DE" b="1" dirty="0"/>
              <a:t>Wichtige Vertreter im 17. Jahrhundert:</a:t>
            </a:r>
          </a:p>
          <a:p>
            <a:endParaRPr lang="de-DE" dirty="0"/>
          </a:p>
          <a:p>
            <a:r>
              <a:rPr lang="de-DE" dirty="0"/>
              <a:t>Paul Gerhardt – Pfarrer in Mittenwalde, Berlin und Lübben, einer der wichtigsten Liederdichter des 17. Jahrhunderts</a:t>
            </a:r>
          </a:p>
          <a:p>
            <a:endParaRPr lang="de-DE" dirty="0"/>
          </a:p>
          <a:p>
            <a:r>
              <a:rPr lang="de-DE" dirty="0"/>
              <a:t>Johann Crüger – Berliner Kantor und Komponist (Kantor von Paul Gerhardt in Berlin)</a:t>
            </a:r>
          </a:p>
          <a:p>
            <a:endParaRPr lang="de-DE" dirty="0"/>
          </a:p>
          <a:p>
            <a:r>
              <a:rPr lang="de-DE" dirty="0"/>
              <a:t>Wichtigstes Gesangbuch: Praxis </a:t>
            </a:r>
            <a:r>
              <a:rPr lang="de-DE" dirty="0" err="1"/>
              <a:t>Pietatis</a:t>
            </a:r>
            <a:r>
              <a:rPr lang="de-DE" dirty="0"/>
              <a:t> </a:t>
            </a:r>
            <a:r>
              <a:rPr lang="de-DE" dirty="0" err="1"/>
              <a:t>Melica</a:t>
            </a:r>
            <a:r>
              <a:rPr lang="de-DE" dirty="0"/>
              <a:t> (1647)</a:t>
            </a:r>
          </a:p>
        </p:txBody>
      </p:sp>
      <p:sp>
        <p:nvSpPr>
          <p:cNvPr id="6" name="Textfeld 5">
            <a:extLst>
              <a:ext uri="{FF2B5EF4-FFF2-40B4-BE49-F238E27FC236}">
                <a16:creationId xmlns:a16="http://schemas.microsoft.com/office/drawing/2014/main" id="{91CB5200-35BD-4151-3692-440515227E4B}"/>
              </a:ext>
            </a:extLst>
          </p:cNvPr>
          <p:cNvSpPr txBox="1"/>
          <p:nvPr/>
        </p:nvSpPr>
        <p:spPr>
          <a:xfrm>
            <a:off x="345233" y="2939143"/>
            <a:ext cx="11122090" cy="3139321"/>
          </a:xfrm>
          <a:prstGeom prst="rect">
            <a:avLst/>
          </a:prstGeom>
          <a:noFill/>
        </p:spPr>
        <p:txBody>
          <a:bodyPr wrap="square" rtlCol="0">
            <a:spAutoFit/>
          </a:bodyPr>
          <a:lstStyle/>
          <a:p>
            <a:r>
              <a:rPr lang="de-DE" b="1" dirty="0"/>
              <a:t>Wichtige Vertreter im Pietismus:</a:t>
            </a:r>
          </a:p>
          <a:p>
            <a:endParaRPr lang="de-DE" dirty="0"/>
          </a:p>
          <a:p>
            <a:r>
              <a:rPr lang="de-DE" dirty="0"/>
              <a:t>Johann Anastasius </a:t>
            </a:r>
            <a:r>
              <a:rPr lang="de-DE" dirty="0" err="1"/>
              <a:t>Freylinghausen</a:t>
            </a:r>
            <a:endParaRPr lang="de-DE" dirty="0"/>
          </a:p>
          <a:p>
            <a:endParaRPr lang="de-DE" dirty="0"/>
          </a:p>
          <a:p>
            <a:r>
              <a:rPr lang="de-DE" dirty="0"/>
              <a:t>Gerhard Tersteegen</a:t>
            </a:r>
          </a:p>
          <a:p>
            <a:endParaRPr lang="de-DE" dirty="0"/>
          </a:p>
          <a:p>
            <a:r>
              <a:rPr lang="de-DE" dirty="0"/>
              <a:t>Joachim Neander</a:t>
            </a:r>
          </a:p>
          <a:p>
            <a:endParaRPr lang="de-DE" dirty="0"/>
          </a:p>
          <a:p>
            <a:r>
              <a:rPr lang="de-DE" dirty="0"/>
              <a:t>Nikolaus Ludwig Graf von Zinzendorf (Gründer der Herrnhuter Brüdergemeine)</a:t>
            </a:r>
          </a:p>
          <a:p>
            <a:endParaRPr lang="de-DE" dirty="0"/>
          </a:p>
          <a:p>
            <a:r>
              <a:rPr lang="de-DE" dirty="0"/>
              <a:t>Philipp Friedrich Hiller (Württemberg)</a:t>
            </a:r>
          </a:p>
        </p:txBody>
      </p:sp>
    </p:spTree>
    <p:extLst>
      <p:ext uri="{BB962C8B-B14F-4D97-AF65-F5344CB8AC3E}">
        <p14:creationId xmlns:p14="http://schemas.microsoft.com/office/powerpoint/2010/main" val="290507925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B8CF1D5-8C3B-2E78-A8D1-C497C0138AEC}"/>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pic>
        <p:nvPicPr>
          <p:cNvPr id="5" name="Grafik 4">
            <a:extLst>
              <a:ext uri="{FF2B5EF4-FFF2-40B4-BE49-F238E27FC236}">
                <a16:creationId xmlns:a16="http://schemas.microsoft.com/office/drawing/2014/main" id="{C0E13CC4-5AB8-68B0-E04B-82D36AE6E6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282" y="171844"/>
            <a:ext cx="7277877" cy="5108401"/>
          </a:xfrm>
          <a:prstGeom prst="rect">
            <a:avLst/>
          </a:prstGeom>
          <a:noFill/>
          <a:ln>
            <a:noFill/>
          </a:ln>
        </p:spPr>
      </p:pic>
      <p:sp>
        <p:nvSpPr>
          <p:cNvPr id="6" name="Textfeld 5">
            <a:extLst>
              <a:ext uri="{FF2B5EF4-FFF2-40B4-BE49-F238E27FC236}">
                <a16:creationId xmlns:a16="http://schemas.microsoft.com/office/drawing/2014/main" id="{40B24E19-E086-AF01-D2FE-1C3DA6875428}"/>
              </a:ext>
            </a:extLst>
          </p:cNvPr>
          <p:cNvSpPr txBox="1"/>
          <p:nvPr/>
        </p:nvSpPr>
        <p:spPr>
          <a:xfrm>
            <a:off x="7748612" y="258556"/>
            <a:ext cx="4350082" cy="3693319"/>
          </a:xfrm>
          <a:prstGeom prst="rect">
            <a:avLst/>
          </a:prstGeom>
          <a:noFill/>
        </p:spPr>
        <p:txBody>
          <a:bodyPr wrap="square" rtlCol="0">
            <a:spAutoFit/>
          </a:bodyPr>
          <a:lstStyle/>
          <a:p>
            <a:r>
              <a:rPr lang="de-DE" dirty="0"/>
              <a:t>2. Gott ist gegenwärtig, dem die Cherubinen </a:t>
            </a:r>
          </a:p>
          <a:p>
            <a:r>
              <a:rPr lang="de-DE" dirty="0"/>
              <a:t>Tag und Nacht </a:t>
            </a:r>
            <a:r>
              <a:rPr lang="de-DE" dirty="0" err="1"/>
              <a:t>gebücket</a:t>
            </a:r>
            <a:r>
              <a:rPr lang="de-DE" dirty="0"/>
              <a:t> dienen. </a:t>
            </a:r>
          </a:p>
          <a:p>
            <a:r>
              <a:rPr lang="de-DE" dirty="0"/>
              <a:t>Heilig, heilig, heilig!, singen ihm zur Ehre </a:t>
            </a:r>
          </a:p>
          <a:p>
            <a:r>
              <a:rPr lang="de-DE" dirty="0"/>
              <a:t>aller Engel hohe Chöre. </a:t>
            </a:r>
          </a:p>
          <a:p>
            <a:r>
              <a:rPr lang="de-DE" dirty="0"/>
              <a:t>Herr, vernimm unsre </a:t>
            </a:r>
            <a:r>
              <a:rPr lang="de-DE" dirty="0" err="1"/>
              <a:t>Stimm</a:t>
            </a:r>
            <a:r>
              <a:rPr lang="de-DE" dirty="0"/>
              <a:t>, </a:t>
            </a:r>
          </a:p>
          <a:p>
            <a:r>
              <a:rPr lang="de-DE" dirty="0"/>
              <a:t>da auch wir Geringen unsre Opfer bringen.</a:t>
            </a:r>
          </a:p>
          <a:p>
            <a:endParaRPr lang="de-DE" dirty="0"/>
          </a:p>
          <a:p>
            <a:r>
              <a:rPr lang="de-DE" dirty="0"/>
              <a:t>3. Wir entsagen willig, allen Eitelkeiten, </a:t>
            </a:r>
          </a:p>
          <a:p>
            <a:r>
              <a:rPr lang="de-DE" dirty="0"/>
              <a:t>aller Erdenlust und Freuden; </a:t>
            </a:r>
          </a:p>
          <a:p>
            <a:r>
              <a:rPr lang="de-DE" dirty="0"/>
              <a:t>da liegt unser Wille, Seele, Leib und Leben </a:t>
            </a:r>
          </a:p>
          <a:p>
            <a:r>
              <a:rPr lang="de-DE" dirty="0"/>
              <a:t>dir zum Eigentum ergeben. </a:t>
            </a:r>
          </a:p>
          <a:p>
            <a:r>
              <a:rPr lang="de-DE" dirty="0"/>
              <a:t>Du allein sollst es sein, </a:t>
            </a:r>
          </a:p>
          <a:p>
            <a:r>
              <a:rPr lang="de-DE" dirty="0"/>
              <a:t>unser Gott und Herre, dir gebührt die Ehre.</a:t>
            </a:r>
          </a:p>
        </p:txBody>
      </p:sp>
      <p:sp>
        <p:nvSpPr>
          <p:cNvPr id="7" name="Textfeld 6">
            <a:extLst>
              <a:ext uri="{FF2B5EF4-FFF2-40B4-BE49-F238E27FC236}">
                <a16:creationId xmlns:a16="http://schemas.microsoft.com/office/drawing/2014/main" id="{70DB5850-AE6C-1481-591D-6BDA892CE14B}"/>
              </a:ext>
            </a:extLst>
          </p:cNvPr>
          <p:cNvSpPr txBox="1"/>
          <p:nvPr/>
        </p:nvSpPr>
        <p:spPr>
          <a:xfrm>
            <a:off x="7748612" y="4875205"/>
            <a:ext cx="4350082" cy="923330"/>
          </a:xfrm>
          <a:prstGeom prst="rect">
            <a:avLst/>
          </a:prstGeom>
          <a:noFill/>
        </p:spPr>
        <p:txBody>
          <a:bodyPr wrap="square" rtlCol="0">
            <a:spAutoFit/>
          </a:bodyPr>
          <a:lstStyle/>
          <a:p>
            <a:r>
              <a:rPr lang="de-DE" dirty="0"/>
              <a:t>EG 165 / Ö / Jesaja 6,3</a:t>
            </a:r>
          </a:p>
          <a:p>
            <a:r>
              <a:rPr lang="de-DE" dirty="0"/>
              <a:t>Text: Gerhard Tersteegen (VOR 1727) 1729</a:t>
            </a:r>
          </a:p>
          <a:p>
            <a:r>
              <a:rPr lang="de-DE" dirty="0"/>
              <a:t>Musik: WUNDERBARER KÖNIG (NR. 327)</a:t>
            </a:r>
          </a:p>
        </p:txBody>
      </p:sp>
    </p:spTree>
    <p:extLst>
      <p:ext uri="{BB962C8B-B14F-4D97-AF65-F5344CB8AC3E}">
        <p14:creationId xmlns:p14="http://schemas.microsoft.com/office/powerpoint/2010/main" val="18184738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51E4420-BA68-3C98-0CBA-3B097E9CFA7D}"/>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sp>
        <p:nvSpPr>
          <p:cNvPr id="5" name="Textfeld 4">
            <a:extLst>
              <a:ext uri="{FF2B5EF4-FFF2-40B4-BE49-F238E27FC236}">
                <a16:creationId xmlns:a16="http://schemas.microsoft.com/office/drawing/2014/main" id="{8701C395-0CAF-D11E-01B0-5E271267E6F2}"/>
              </a:ext>
            </a:extLst>
          </p:cNvPr>
          <p:cNvSpPr txBox="1"/>
          <p:nvPr/>
        </p:nvSpPr>
        <p:spPr>
          <a:xfrm>
            <a:off x="177282" y="279918"/>
            <a:ext cx="11523306" cy="5632311"/>
          </a:xfrm>
          <a:prstGeom prst="rect">
            <a:avLst/>
          </a:prstGeom>
          <a:noFill/>
        </p:spPr>
        <p:txBody>
          <a:bodyPr wrap="square" rtlCol="0">
            <a:spAutoFit/>
          </a:bodyPr>
          <a:lstStyle/>
          <a:p>
            <a:r>
              <a:rPr lang="de-DE" b="1" dirty="0"/>
              <a:t>Aufklärung (2. Hälfte des 18. Jahrhunderts)</a:t>
            </a:r>
          </a:p>
          <a:p>
            <a:endParaRPr lang="de-DE" dirty="0"/>
          </a:p>
          <a:p>
            <a:r>
              <a:rPr lang="de-DE" dirty="0"/>
              <a:t>Kirchen bestrebt, den Gesangbüchern im gesellschaftlichen Kontext allgemeiner Kirchen- und Bibelkritik eine moderne, zeitgemäße Gestaltung zu geben. Lieder, die nicht mehr verständlich oder veraltet waren, verschwanden, oder wurden so bearbeitet, dass sie aktuellem Sprachgefühl und Weltverständnis ohne Ecken und Kanten zugänglich waren. </a:t>
            </a:r>
          </a:p>
          <a:p>
            <a:endParaRPr lang="de-DE" dirty="0"/>
          </a:p>
          <a:p>
            <a:r>
              <a:rPr lang="de-DE" b="1" dirty="0"/>
              <a:t>„Gegenbewegung“ (19. Jahrhundert)</a:t>
            </a:r>
          </a:p>
          <a:p>
            <a:endParaRPr lang="de-DE" dirty="0"/>
          </a:p>
          <a:p>
            <a:r>
              <a:rPr lang="de-DE" dirty="0"/>
              <a:t>150 „Kernlieder“ der Evangelischen Landeskirchen</a:t>
            </a:r>
          </a:p>
          <a:p>
            <a:endParaRPr lang="de-DE" dirty="0"/>
          </a:p>
          <a:p>
            <a:r>
              <a:rPr lang="de-DE" dirty="0"/>
              <a:t>Originale Texte und Melodien</a:t>
            </a:r>
          </a:p>
          <a:p>
            <a:endParaRPr lang="de-DE" dirty="0"/>
          </a:p>
          <a:p>
            <a:r>
              <a:rPr lang="de-DE" dirty="0"/>
              <a:t>Bekenntnis-Lieder aus dem Geist der Erweckungsbewegung (Philipp Spitta)</a:t>
            </a:r>
          </a:p>
          <a:p>
            <a:endParaRPr lang="de-DE" dirty="0"/>
          </a:p>
          <a:p>
            <a:r>
              <a:rPr lang="de-DE" dirty="0"/>
              <a:t>Neue Gattung des Missionsliedes</a:t>
            </a:r>
          </a:p>
          <a:p>
            <a:endParaRPr lang="de-DE" dirty="0"/>
          </a:p>
          <a:p>
            <a:r>
              <a:rPr lang="de-DE" dirty="0"/>
              <a:t>Auch </a:t>
            </a:r>
            <a:r>
              <a:rPr lang="de-DE" b="1" dirty="0"/>
              <a:t>Frauen als Liederdichterinnen oder Komponistinnen</a:t>
            </a:r>
            <a:r>
              <a:rPr lang="de-DE" dirty="0"/>
              <a:t>, z.B.</a:t>
            </a:r>
          </a:p>
          <a:p>
            <a:endParaRPr lang="de-DE" dirty="0"/>
          </a:p>
          <a:p>
            <a:r>
              <a:rPr lang="de-DE" dirty="0"/>
              <a:t>Julie Hausmann</a:t>
            </a:r>
          </a:p>
          <a:p>
            <a:r>
              <a:rPr lang="de-DE" dirty="0"/>
              <a:t>Minna Koch</a:t>
            </a:r>
          </a:p>
        </p:txBody>
      </p:sp>
    </p:spTree>
    <p:extLst>
      <p:ext uri="{BB962C8B-B14F-4D97-AF65-F5344CB8AC3E}">
        <p14:creationId xmlns:p14="http://schemas.microsoft.com/office/powerpoint/2010/main" val="639253769"/>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8415900-C5B1-A145-6E53-729CAB60DC83}"/>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sp>
        <p:nvSpPr>
          <p:cNvPr id="7" name="Textfeld 6">
            <a:extLst>
              <a:ext uri="{FF2B5EF4-FFF2-40B4-BE49-F238E27FC236}">
                <a16:creationId xmlns:a16="http://schemas.microsoft.com/office/drawing/2014/main" id="{D3E89B57-98A3-9800-3D69-D506756494AD}"/>
              </a:ext>
            </a:extLst>
          </p:cNvPr>
          <p:cNvSpPr txBox="1"/>
          <p:nvPr/>
        </p:nvSpPr>
        <p:spPr>
          <a:xfrm>
            <a:off x="177282" y="289249"/>
            <a:ext cx="11831216" cy="4801314"/>
          </a:xfrm>
          <a:prstGeom prst="rect">
            <a:avLst/>
          </a:prstGeom>
          <a:noFill/>
        </p:spPr>
        <p:txBody>
          <a:bodyPr wrap="square" rtlCol="0">
            <a:spAutoFit/>
          </a:bodyPr>
          <a:lstStyle/>
          <a:p>
            <a:r>
              <a:rPr lang="de-DE" b="1" dirty="0"/>
              <a:t>Evangelischen Kirchengesangbuch (EKG) von 1950 </a:t>
            </a:r>
            <a:r>
              <a:rPr lang="de-DE" dirty="0"/>
              <a:t>das erste Einheitsgesangbuch</a:t>
            </a:r>
          </a:p>
          <a:p>
            <a:endParaRPr lang="de-DE" dirty="0"/>
          </a:p>
          <a:p>
            <a:r>
              <a:rPr lang="de-DE" dirty="0"/>
              <a:t>Für die Kirchen der DDR war die Gemeinsamkeit der Lieder im Gesangbuchstammteil ein wichtiges Dokument und Instrument der Zusammengehörigkeit von Ost und West bei aller politischer Trennung. </a:t>
            </a:r>
          </a:p>
          <a:p>
            <a:endParaRPr lang="de-DE" dirty="0"/>
          </a:p>
          <a:p>
            <a:r>
              <a:rPr lang="de-DE" dirty="0"/>
              <a:t>Das neue Lied in der ersten Hälfte des 20. Jahrhunderts stand im Zeichen der Luther-Renaissance.</a:t>
            </a:r>
          </a:p>
          <a:p>
            <a:endParaRPr lang="de-DE" dirty="0"/>
          </a:p>
          <a:p>
            <a:r>
              <a:rPr lang="de-DE" dirty="0"/>
              <a:t>Der Kirchenkampf im 3. Reich ließ im Widerstand gegen die zeitgenössische Lieddichtung der sog. Deutschen Christen und gegen die aktuell populäre Musik tiefgründige und eher sperrige Gesänge entstehen.</a:t>
            </a:r>
          </a:p>
          <a:p>
            <a:endParaRPr lang="de-DE" dirty="0"/>
          </a:p>
          <a:p>
            <a:r>
              <a:rPr lang="de-DE" b="1" dirty="0"/>
              <a:t>Wichtigste Namen:</a:t>
            </a:r>
          </a:p>
          <a:p>
            <a:endParaRPr lang="de-DE" dirty="0"/>
          </a:p>
          <a:p>
            <a:r>
              <a:rPr lang="de-DE" dirty="0"/>
              <a:t>Jochen Klepper</a:t>
            </a:r>
          </a:p>
          <a:p>
            <a:r>
              <a:rPr lang="de-DE" dirty="0"/>
              <a:t>Otto Riethmüller</a:t>
            </a:r>
          </a:p>
          <a:p>
            <a:r>
              <a:rPr lang="de-DE" dirty="0"/>
              <a:t>Dietrich Bonhoeffer</a:t>
            </a:r>
          </a:p>
          <a:p>
            <a:r>
              <a:rPr lang="de-DE" dirty="0"/>
              <a:t>Rudolf Alexander Schröder. </a:t>
            </a:r>
          </a:p>
          <a:p>
            <a:endParaRPr lang="de-DE" dirty="0"/>
          </a:p>
        </p:txBody>
      </p:sp>
    </p:spTree>
    <p:extLst>
      <p:ext uri="{BB962C8B-B14F-4D97-AF65-F5344CB8AC3E}">
        <p14:creationId xmlns:p14="http://schemas.microsoft.com/office/powerpoint/2010/main" val="380801831"/>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59F350F7-6974-A8F4-C99E-97D53F787952}"/>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sp>
        <p:nvSpPr>
          <p:cNvPr id="2" name="Textfeld 1">
            <a:extLst>
              <a:ext uri="{FF2B5EF4-FFF2-40B4-BE49-F238E27FC236}">
                <a16:creationId xmlns:a16="http://schemas.microsoft.com/office/drawing/2014/main" id="{0F68F009-13B0-252C-7EEA-DEFE18D7C634}"/>
              </a:ext>
            </a:extLst>
          </p:cNvPr>
          <p:cNvSpPr txBox="1"/>
          <p:nvPr/>
        </p:nvSpPr>
        <p:spPr>
          <a:xfrm>
            <a:off x="177282" y="298580"/>
            <a:ext cx="11653934" cy="4801314"/>
          </a:xfrm>
          <a:prstGeom prst="rect">
            <a:avLst/>
          </a:prstGeom>
          <a:noFill/>
        </p:spPr>
        <p:txBody>
          <a:bodyPr wrap="square" rtlCol="0">
            <a:spAutoFit/>
          </a:bodyPr>
          <a:lstStyle/>
          <a:p>
            <a:r>
              <a:rPr lang="de-DE" b="1" dirty="0"/>
              <a:t>Wichtigste Namen nach dem 2. Weltkrieg (jeweils mit einem bekannten Lied) – „moderne Klassik“:</a:t>
            </a:r>
          </a:p>
          <a:p>
            <a:endParaRPr lang="de-DE" dirty="0"/>
          </a:p>
          <a:p>
            <a:r>
              <a:rPr lang="de-DE" dirty="0"/>
              <a:t>Martin Gotthard Schneider (Danke für diesen guten Morgen)</a:t>
            </a:r>
          </a:p>
          <a:p>
            <a:r>
              <a:rPr lang="de-DE" dirty="0"/>
              <a:t>Paul Ernst Ruppel (Vom Aufgang der Sonne)</a:t>
            </a:r>
          </a:p>
          <a:p>
            <a:r>
              <a:rPr lang="de-DE" dirty="0"/>
              <a:t>Manfred Schlenker (Komm in unsre stolze Welt)</a:t>
            </a:r>
          </a:p>
          <a:p>
            <a:r>
              <a:rPr lang="de-DE" dirty="0"/>
              <a:t>Dieter Trautwein (Komm, Herr, segne uns)</a:t>
            </a:r>
          </a:p>
          <a:p>
            <a:r>
              <a:rPr lang="de-DE" dirty="0"/>
              <a:t>Kurt Rommel (Du hast uns, Herr, gerufen)</a:t>
            </a:r>
          </a:p>
          <a:p>
            <a:r>
              <a:rPr lang="de-DE" dirty="0"/>
              <a:t>Rolf Schweizer (O Herr, mach mich zu einem Werkzeug deines Friedens) </a:t>
            </a:r>
          </a:p>
          <a:p>
            <a:endParaRPr lang="de-DE" dirty="0"/>
          </a:p>
          <a:p>
            <a:r>
              <a:rPr lang="de-DE" dirty="0"/>
              <a:t>Offiziell sprechen wir vom </a:t>
            </a:r>
            <a:r>
              <a:rPr lang="de-DE" b="1" dirty="0"/>
              <a:t>Neuen Geistlichen Lied (NL oder NGL)</a:t>
            </a:r>
            <a:r>
              <a:rPr lang="de-DE" dirty="0"/>
              <a:t>, was eine </a:t>
            </a:r>
            <a:r>
              <a:rPr lang="de-DE" u="sng" dirty="0"/>
              <a:t>eigenständige Gattung </a:t>
            </a:r>
            <a:r>
              <a:rPr lang="de-DE" dirty="0"/>
              <a:t>wurde.</a:t>
            </a:r>
          </a:p>
          <a:p>
            <a:endParaRPr lang="de-DE" dirty="0"/>
          </a:p>
          <a:p>
            <a:r>
              <a:rPr lang="de-DE" dirty="0"/>
              <a:t>Später kamen noch Songs von </a:t>
            </a:r>
            <a:r>
              <a:rPr lang="de-DE" b="1" dirty="0"/>
              <a:t>Liedermachern</a:t>
            </a:r>
            <a:r>
              <a:rPr lang="de-DE" dirty="0"/>
              <a:t> und andere Poplieder dazu, z.B. von</a:t>
            </a:r>
          </a:p>
          <a:p>
            <a:endParaRPr lang="de-DE" dirty="0"/>
          </a:p>
          <a:p>
            <a:r>
              <a:rPr lang="de-DE" dirty="0"/>
              <a:t>Manfred Siebald</a:t>
            </a:r>
          </a:p>
          <a:p>
            <a:r>
              <a:rPr lang="de-DE" dirty="0"/>
              <a:t>Christoph Zehendner</a:t>
            </a:r>
          </a:p>
          <a:p>
            <a:r>
              <a:rPr lang="de-DE" dirty="0"/>
              <a:t>Johannes Nitsch</a:t>
            </a:r>
          </a:p>
          <a:p>
            <a:endParaRPr lang="de-DE" dirty="0"/>
          </a:p>
        </p:txBody>
      </p:sp>
    </p:spTree>
    <p:extLst>
      <p:ext uri="{BB962C8B-B14F-4D97-AF65-F5344CB8AC3E}">
        <p14:creationId xmlns:p14="http://schemas.microsoft.com/office/powerpoint/2010/main" val="3202815933"/>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0E6443F1-0779-4DFB-EB99-83AABC61EDAD}"/>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pic>
        <p:nvPicPr>
          <p:cNvPr id="3" name="Grafik 2">
            <a:extLst>
              <a:ext uri="{FF2B5EF4-FFF2-40B4-BE49-F238E27FC236}">
                <a16:creationId xmlns:a16="http://schemas.microsoft.com/office/drawing/2014/main" id="{4B11B052-5D90-D076-9AE5-30780FDA3E55}"/>
              </a:ext>
            </a:extLst>
          </p:cNvPr>
          <p:cNvPicPr>
            <a:picLocks noChangeAspect="1"/>
          </p:cNvPicPr>
          <p:nvPr/>
        </p:nvPicPr>
        <p:blipFill>
          <a:blip r:embed="rId2"/>
          <a:stretch>
            <a:fillRect/>
          </a:stretch>
        </p:blipFill>
        <p:spPr>
          <a:xfrm>
            <a:off x="2118048" y="0"/>
            <a:ext cx="8158065" cy="6118549"/>
          </a:xfrm>
          <a:prstGeom prst="rect">
            <a:avLst/>
          </a:prstGeom>
        </p:spPr>
      </p:pic>
    </p:spTree>
    <p:extLst>
      <p:ext uri="{BB962C8B-B14F-4D97-AF65-F5344CB8AC3E}">
        <p14:creationId xmlns:p14="http://schemas.microsoft.com/office/powerpoint/2010/main" val="145077300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F1B5B71-0E1A-2C93-D792-2634DDBC6CB4}"/>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pic>
        <p:nvPicPr>
          <p:cNvPr id="3" name="Grafik 2">
            <a:extLst>
              <a:ext uri="{FF2B5EF4-FFF2-40B4-BE49-F238E27FC236}">
                <a16:creationId xmlns:a16="http://schemas.microsoft.com/office/drawing/2014/main" id="{D478797D-F7EE-0DAB-2C3E-E9A3CCE15448}"/>
              </a:ext>
            </a:extLst>
          </p:cNvPr>
          <p:cNvPicPr>
            <a:picLocks noChangeAspect="1"/>
          </p:cNvPicPr>
          <p:nvPr/>
        </p:nvPicPr>
        <p:blipFill>
          <a:blip r:embed="rId2"/>
          <a:stretch>
            <a:fillRect/>
          </a:stretch>
        </p:blipFill>
        <p:spPr>
          <a:xfrm>
            <a:off x="177281" y="171844"/>
            <a:ext cx="11831216" cy="5480830"/>
          </a:xfrm>
          <a:prstGeom prst="rect">
            <a:avLst/>
          </a:prstGeom>
        </p:spPr>
      </p:pic>
    </p:spTree>
    <p:extLst>
      <p:ext uri="{BB962C8B-B14F-4D97-AF65-F5344CB8AC3E}">
        <p14:creationId xmlns:p14="http://schemas.microsoft.com/office/powerpoint/2010/main" val="101519570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D6C2D60-BF6D-0AEF-1C88-62DC41F7D4B3}"/>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sp>
        <p:nvSpPr>
          <p:cNvPr id="3" name="Textfeld 2">
            <a:extLst>
              <a:ext uri="{FF2B5EF4-FFF2-40B4-BE49-F238E27FC236}">
                <a16:creationId xmlns:a16="http://schemas.microsoft.com/office/drawing/2014/main" id="{BB2FC673-8E83-37E1-2822-5EF6F908898E}"/>
              </a:ext>
            </a:extLst>
          </p:cNvPr>
          <p:cNvSpPr txBox="1"/>
          <p:nvPr/>
        </p:nvSpPr>
        <p:spPr>
          <a:xfrm>
            <a:off x="447869" y="401216"/>
            <a:ext cx="11038115" cy="3416320"/>
          </a:xfrm>
          <a:prstGeom prst="rect">
            <a:avLst/>
          </a:prstGeom>
          <a:noFill/>
        </p:spPr>
        <p:txBody>
          <a:bodyPr wrap="square" rtlCol="0">
            <a:spAutoFit/>
          </a:bodyPr>
          <a:lstStyle/>
          <a:p>
            <a:r>
              <a:rPr lang="de-DE" b="1" dirty="0"/>
              <a:t>Neues Evangelisches Gesangbuch – Einführung am 1. Advent 2028</a:t>
            </a:r>
          </a:p>
          <a:p>
            <a:endParaRPr lang="de-DE" dirty="0"/>
          </a:p>
          <a:p>
            <a:r>
              <a:rPr lang="de-DE" dirty="0"/>
              <a:t>Ca. 600 Lieder in Buchform, dazu 2.000 Lieder in der App</a:t>
            </a:r>
          </a:p>
          <a:p>
            <a:endParaRPr lang="de-DE" dirty="0"/>
          </a:p>
          <a:p>
            <a:r>
              <a:rPr lang="de-DE" dirty="0"/>
              <a:t>Lieder aus allen Epochen und zu allen christlich relevanten Themen</a:t>
            </a:r>
          </a:p>
          <a:p>
            <a:endParaRPr lang="de-DE" dirty="0"/>
          </a:p>
          <a:p>
            <a:r>
              <a:rPr lang="de-DE" dirty="0"/>
              <a:t>Stammteil für alle Landeskirchen (wie bisher), dazu einige Regionalteile: bei uns gemeinsamen Regionalteil für die Evangelischen Landeskirchen in Württemberg, Baden und in Österreich</a:t>
            </a:r>
          </a:p>
          <a:p>
            <a:endParaRPr lang="de-DE" dirty="0"/>
          </a:p>
          <a:p>
            <a:r>
              <a:rPr lang="de-DE" dirty="0"/>
              <a:t>Begleitmaterial: Tastenbegleitbuch, Bandnoten, Bläser- und Chorsätze</a:t>
            </a:r>
          </a:p>
          <a:p>
            <a:endParaRPr lang="de-DE" dirty="0"/>
          </a:p>
          <a:p>
            <a:endParaRPr lang="de-DE" dirty="0"/>
          </a:p>
        </p:txBody>
      </p:sp>
    </p:spTree>
    <p:extLst>
      <p:ext uri="{BB962C8B-B14F-4D97-AF65-F5344CB8AC3E}">
        <p14:creationId xmlns:p14="http://schemas.microsoft.com/office/powerpoint/2010/main" val="34605288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A256934-DDA5-AF9F-6ECB-B723408C903E}"/>
              </a:ext>
            </a:extLst>
          </p:cNvPr>
          <p:cNvSpPr txBox="1"/>
          <p:nvPr/>
        </p:nvSpPr>
        <p:spPr>
          <a:xfrm>
            <a:off x="177282" y="326571"/>
            <a:ext cx="8658808" cy="5632311"/>
          </a:xfrm>
          <a:prstGeom prst="rect">
            <a:avLst/>
          </a:prstGeom>
          <a:noFill/>
        </p:spPr>
        <p:txBody>
          <a:bodyPr wrap="square" rtlCol="0">
            <a:spAutoFit/>
          </a:bodyPr>
          <a:lstStyle/>
          <a:p>
            <a:r>
              <a:rPr lang="de-DE" b="1" dirty="0"/>
              <a:t>Vorstellung von KMD Attila Kalman</a:t>
            </a:r>
          </a:p>
          <a:p>
            <a:endParaRPr lang="de-DE" dirty="0"/>
          </a:p>
          <a:p>
            <a:pPr marL="285750" indent="-285750">
              <a:buFont typeface="Arial" panose="020B0604020202020204" pitchFamily="34" charset="0"/>
              <a:buChar char="•"/>
            </a:pPr>
            <a:r>
              <a:rPr lang="de-DE" dirty="0"/>
              <a:t>Geboren 1968 in Budapest (Ungarn)</a:t>
            </a:r>
          </a:p>
          <a:p>
            <a:pPr marL="285750" indent="-285750">
              <a:buFont typeface="Arial" panose="020B0604020202020204" pitchFamily="34" charset="0"/>
              <a:buChar char="•"/>
            </a:pPr>
            <a:r>
              <a:rPr lang="de-DE" dirty="0"/>
              <a:t>Musikstudien am Konservatorium Budapest (1982-1986) und an der Musikhochschule Stuttgart (1986-1993)</a:t>
            </a:r>
          </a:p>
          <a:p>
            <a:pPr marL="285750" indent="-285750">
              <a:buFont typeface="Arial" panose="020B0604020202020204" pitchFamily="34" charset="0"/>
              <a:buChar char="•"/>
            </a:pPr>
            <a:r>
              <a:rPr lang="de-DE" dirty="0"/>
              <a:t>Bachelor (Kirchenmusik-B-Diplom) 1991, Master (Kirchenmusik-A-Diplom) 1993</a:t>
            </a:r>
          </a:p>
          <a:p>
            <a:pPr marL="285750" indent="-285750">
              <a:buFont typeface="Arial" panose="020B0604020202020204" pitchFamily="34" charset="0"/>
              <a:buChar char="•"/>
            </a:pPr>
            <a:r>
              <a:rPr lang="de-DE" dirty="0"/>
              <a:t>Er war Kirchenmusiker in Stuttgart-Zuffenhausen, Backenheim und Stuttgart-Möhringen</a:t>
            </a:r>
          </a:p>
          <a:p>
            <a:pPr marL="285750" indent="-285750">
              <a:buFont typeface="Arial" panose="020B0604020202020204" pitchFamily="34" charset="0"/>
              <a:buChar char="•"/>
            </a:pPr>
            <a:r>
              <a:rPr lang="de-DE" dirty="0"/>
              <a:t>Seit 2006 Kantor der Evangelischen Stadtkirche Leonberg und Bezirkskantor des Evangelischen Kirchenbezirks Leonberg</a:t>
            </a:r>
          </a:p>
          <a:p>
            <a:pPr marL="285750" indent="-285750">
              <a:buFont typeface="Arial" panose="020B0604020202020204" pitchFamily="34" charset="0"/>
              <a:buChar char="•"/>
            </a:pPr>
            <a:r>
              <a:rPr lang="de-DE" dirty="0"/>
              <a:t>Er leitet Kinderchöre, Erwachsenenchöre und Orchester, spielt Orgelkonzerte europaweit</a:t>
            </a:r>
          </a:p>
          <a:p>
            <a:pPr marL="285750" indent="-285750">
              <a:buFont typeface="Arial" panose="020B0604020202020204" pitchFamily="34" charset="0"/>
              <a:buChar char="•"/>
            </a:pPr>
            <a:r>
              <a:rPr lang="de-DE" dirty="0"/>
              <a:t>Er ist auch in der christlichen Musikszene unterwegs als Komponist, Band- und Chorleiter und als Pianist</a:t>
            </a:r>
          </a:p>
          <a:p>
            <a:pPr marL="285750" indent="-285750">
              <a:buFont typeface="Arial" panose="020B0604020202020204" pitchFamily="34" charset="0"/>
              <a:buChar char="•"/>
            </a:pPr>
            <a:r>
              <a:rPr lang="de-DE" dirty="0"/>
              <a:t>Attila ist stellv.  Vorsitzender des Württembergischen Kirchenmusikverbandes und ist  Landesmusikrat</a:t>
            </a:r>
          </a:p>
          <a:p>
            <a:pPr marL="285750" indent="-285750">
              <a:buFont typeface="Arial" panose="020B0604020202020204" pitchFamily="34" charset="0"/>
              <a:buChar char="•"/>
            </a:pPr>
            <a:r>
              <a:rPr lang="de-DE" dirty="0"/>
              <a:t>Er schreibt Auftragswerke für Posaunenchöre und improvisiert zu Stummfilmvorführungen an der Orgel</a:t>
            </a:r>
          </a:p>
          <a:p>
            <a:pPr marL="285750" indent="-285750">
              <a:buFont typeface="Arial" panose="020B0604020202020204" pitchFamily="34" charset="0"/>
              <a:buChar char="•"/>
            </a:pPr>
            <a:r>
              <a:rPr lang="de-DE" dirty="0"/>
              <a:t>Seit 2009 ist er Gastdozent an der IHL und leitet das jährliche Chorprojekt im Wintersemester</a:t>
            </a:r>
          </a:p>
          <a:p>
            <a:pPr marL="285750" indent="-285750">
              <a:buFont typeface="Arial" panose="020B0604020202020204" pitchFamily="34" charset="0"/>
              <a:buChar char="•"/>
            </a:pPr>
            <a:r>
              <a:rPr lang="de-DE" dirty="0"/>
              <a:t>Er ist verheiratet und hat zwei erwachsene Kinder – www.kalman.de</a:t>
            </a:r>
          </a:p>
        </p:txBody>
      </p:sp>
      <p:sp>
        <p:nvSpPr>
          <p:cNvPr id="3" name="Textfeld 2">
            <a:extLst>
              <a:ext uri="{FF2B5EF4-FFF2-40B4-BE49-F238E27FC236}">
                <a16:creationId xmlns:a16="http://schemas.microsoft.com/office/drawing/2014/main" id="{33916CBE-77AF-EB33-6A0E-64D36A17A96C}"/>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pic>
        <p:nvPicPr>
          <p:cNvPr id="5" name="Grafik 4">
            <a:extLst>
              <a:ext uri="{FF2B5EF4-FFF2-40B4-BE49-F238E27FC236}">
                <a16:creationId xmlns:a16="http://schemas.microsoft.com/office/drawing/2014/main" id="{1010CB31-D1D1-C2EA-81D0-7C49C943916D}"/>
              </a:ext>
            </a:extLst>
          </p:cNvPr>
          <p:cNvPicPr>
            <a:picLocks noChangeAspect="1"/>
          </p:cNvPicPr>
          <p:nvPr/>
        </p:nvPicPr>
        <p:blipFill>
          <a:blip r:embed="rId2"/>
          <a:stretch>
            <a:fillRect/>
          </a:stretch>
        </p:blipFill>
        <p:spPr>
          <a:xfrm>
            <a:off x="8802855" y="438538"/>
            <a:ext cx="3205643" cy="5038531"/>
          </a:xfrm>
          <a:prstGeom prst="rect">
            <a:avLst/>
          </a:prstGeom>
        </p:spPr>
      </p:pic>
    </p:spTree>
    <p:extLst>
      <p:ext uri="{BB962C8B-B14F-4D97-AF65-F5344CB8AC3E}">
        <p14:creationId xmlns:p14="http://schemas.microsoft.com/office/powerpoint/2010/main" val="16143426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81D1C02-B397-D153-C8FF-225552C936C4}"/>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sp>
        <p:nvSpPr>
          <p:cNvPr id="2" name="Textfeld 1">
            <a:extLst>
              <a:ext uri="{FF2B5EF4-FFF2-40B4-BE49-F238E27FC236}">
                <a16:creationId xmlns:a16="http://schemas.microsoft.com/office/drawing/2014/main" id="{36727780-AEC9-1EDD-7666-0E4B5ACF66B8}"/>
              </a:ext>
            </a:extLst>
          </p:cNvPr>
          <p:cNvSpPr txBox="1"/>
          <p:nvPr/>
        </p:nvSpPr>
        <p:spPr>
          <a:xfrm>
            <a:off x="298580" y="171844"/>
            <a:ext cx="11411339" cy="6186309"/>
          </a:xfrm>
          <a:prstGeom prst="rect">
            <a:avLst/>
          </a:prstGeom>
          <a:noFill/>
        </p:spPr>
        <p:txBody>
          <a:bodyPr wrap="square" rtlCol="0">
            <a:spAutoFit/>
          </a:bodyPr>
          <a:lstStyle/>
          <a:p>
            <a:r>
              <a:rPr lang="de-DE" b="1" dirty="0"/>
              <a:t>Nützliche Internetseiten zum Thema:</a:t>
            </a:r>
          </a:p>
          <a:p>
            <a:endParaRPr lang="de-DE" dirty="0"/>
          </a:p>
          <a:p>
            <a:r>
              <a:rPr lang="de-DE" b="1" dirty="0"/>
              <a:t>www.mit-herz-und-mund.de </a:t>
            </a:r>
            <a:r>
              <a:rPr lang="de-DE" dirty="0"/>
              <a:t>mit vielen Themen zum Gesangbuchjubiläum, vor allem Arbeitsmaterialien, auch rückblickend auf 2024.</a:t>
            </a:r>
          </a:p>
          <a:p>
            <a:endParaRPr lang="de-DE" dirty="0"/>
          </a:p>
          <a:p>
            <a:r>
              <a:rPr lang="de-DE" b="1" dirty="0"/>
              <a:t>www.verlagambirnbach.de/Gesangbuch-Online/ </a:t>
            </a:r>
            <a:r>
              <a:rPr lang="de-DE" dirty="0"/>
              <a:t>– Man muss ich einmalig (kostenlos) registrieren. Danach hat man Zugriff auf sehr viele Gesangbuchslieder des Stammteils, man kann sie z.B. für Gottesdienstblatt kopieren.</a:t>
            </a:r>
          </a:p>
          <a:p>
            <a:endParaRPr lang="de-DE" dirty="0"/>
          </a:p>
          <a:p>
            <a:r>
              <a:rPr lang="de-DE" b="1" dirty="0"/>
              <a:t>www.eingesungen.de </a:t>
            </a:r>
            <a:r>
              <a:rPr lang="de-DE" dirty="0"/>
              <a:t>– Kantor Arnd Pohlmann hat alle Lieder des Evangelischen Gesangbuchs, inkl. alle Lieder des Württembergischen Regionalteils eingesungen, außerdem alle Lieder des Beiheftes „wo wir dich loben, wachsen neue Lieder plus“. Wenn man ein Lied einfach hörend schnell kennen lernen möchte, ist es eine hervorragende (und kostenlose) Möglichkeit!</a:t>
            </a:r>
          </a:p>
          <a:p>
            <a:endParaRPr lang="de-DE" dirty="0"/>
          </a:p>
          <a:p>
            <a:r>
              <a:rPr lang="de-DE" b="1" dirty="0"/>
              <a:t>www.gesangbuchlieder.de </a:t>
            </a:r>
            <a:r>
              <a:rPr lang="de-DE" dirty="0"/>
              <a:t>– Crazy. Selbstgemachtes Begleitmaterial zu vielen Gesangbuchsliedern (Noten zum Herunterladen).</a:t>
            </a:r>
          </a:p>
          <a:p>
            <a:endParaRPr lang="de-DE" dirty="0"/>
          </a:p>
          <a:p>
            <a:r>
              <a:rPr lang="de-DE" b="1" dirty="0"/>
              <a:t>www.ekd.de/evangelisches-gesangbuch </a:t>
            </a:r>
            <a:r>
              <a:rPr lang="de-DE" dirty="0"/>
              <a:t>– ausführliche Informationen zu den Vorbereitungen des neuen Evangelischen Gesangbuchs, sehr umfangreich und informativ!</a:t>
            </a:r>
          </a:p>
          <a:p>
            <a:endParaRPr lang="de-DE" dirty="0"/>
          </a:p>
          <a:p>
            <a:r>
              <a:rPr lang="de-DE" b="1" dirty="0"/>
              <a:t>www.kirchenmusik-wuerttemberg.de </a:t>
            </a:r>
            <a:r>
              <a:rPr lang="de-DE" dirty="0"/>
              <a:t>(Württ. Kirchenmusikverband): Sehr viele Informationen zur Kirchenmusik in der Evangelischen Landeskirche in Württemberg.</a:t>
            </a:r>
          </a:p>
          <a:p>
            <a:endParaRPr lang="de-DE" dirty="0"/>
          </a:p>
        </p:txBody>
      </p:sp>
    </p:spTree>
    <p:extLst>
      <p:ext uri="{BB962C8B-B14F-4D97-AF65-F5344CB8AC3E}">
        <p14:creationId xmlns:p14="http://schemas.microsoft.com/office/powerpoint/2010/main" val="297463442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156687D-5FDF-9ADF-70A0-CBC812B82DB6}"/>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sp>
        <p:nvSpPr>
          <p:cNvPr id="2" name="Textfeld 1">
            <a:extLst>
              <a:ext uri="{FF2B5EF4-FFF2-40B4-BE49-F238E27FC236}">
                <a16:creationId xmlns:a16="http://schemas.microsoft.com/office/drawing/2014/main" id="{A07B3387-BB57-5963-10A6-099CF94467EC}"/>
              </a:ext>
            </a:extLst>
          </p:cNvPr>
          <p:cNvSpPr txBox="1"/>
          <p:nvPr/>
        </p:nvSpPr>
        <p:spPr>
          <a:xfrm>
            <a:off x="452535" y="709126"/>
            <a:ext cx="11280710" cy="4524315"/>
          </a:xfrm>
          <a:prstGeom prst="rect">
            <a:avLst/>
          </a:prstGeom>
          <a:noFill/>
        </p:spPr>
        <p:txBody>
          <a:bodyPr wrap="square" rtlCol="0">
            <a:spAutoFit/>
          </a:bodyPr>
          <a:lstStyle/>
          <a:p>
            <a:pPr algn="ctr"/>
            <a:r>
              <a:rPr lang="de-DE" dirty="0"/>
              <a:t>Das nächste Seminar – Teil 2 – findet am Mittwoch, 30.  April 2025 um 14.15-16.00 Uhr wieder hier im Heinrich-</a:t>
            </a:r>
            <a:r>
              <a:rPr lang="de-DE" dirty="0" err="1"/>
              <a:t>Coerper</a:t>
            </a:r>
            <a:r>
              <a:rPr lang="de-DE" dirty="0"/>
              <a:t>-Saal statt. Wir beginnen bei den Ursprüngen des Gemeindesingens – mit Hintergrundinformationen, mit Liedersingen und Hörbeispielen. </a:t>
            </a:r>
          </a:p>
          <a:p>
            <a:pPr algn="ctr"/>
            <a:endParaRPr lang="de-DE" dirty="0"/>
          </a:p>
          <a:p>
            <a:pPr algn="ctr"/>
            <a:r>
              <a:rPr lang="de-DE" dirty="0"/>
              <a:t>Bei Rückfragen könnt ihr mich gerne kontaktieren:</a:t>
            </a:r>
          </a:p>
          <a:p>
            <a:pPr algn="ctr"/>
            <a:endParaRPr lang="de-DE" dirty="0"/>
          </a:p>
          <a:p>
            <a:pPr algn="ctr"/>
            <a:r>
              <a:rPr lang="de-DE" dirty="0"/>
              <a:t>Attila Kalman</a:t>
            </a:r>
          </a:p>
          <a:p>
            <a:pPr algn="ctr"/>
            <a:endParaRPr lang="de-DE" dirty="0"/>
          </a:p>
          <a:p>
            <a:pPr algn="ctr"/>
            <a:r>
              <a:rPr lang="de-DE" dirty="0"/>
              <a:t>Mobiltelefon (WhatsApp): 0177 4245821</a:t>
            </a:r>
          </a:p>
          <a:p>
            <a:pPr algn="ctr"/>
            <a:endParaRPr lang="de-DE" dirty="0"/>
          </a:p>
          <a:p>
            <a:pPr algn="ctr"/>
            <a:r>
              <a:rPr lang="de-DE" dirty="0"/>
              <a:t>Email: attila@kalman.de </a:t>
            </a:r>
          </a:p>
          <a:p>
            <a:pPr algn="ctr"/>
            <a:endParaRPr lang="de-DE" dirty="0"/>
          </a:p>
          <a:p>
            <a:pPr algn="ctr"/>
            <a:r>
              <a:rPr lang="de-DE" dirty="0"/>
              <a:t>Internet: www.kalman.de</a:t>
            </a:r>
          </a:p>
          <a:p>
            <a:pPr algn="ctr"/>
            <a:endParaRPr lang="de-DE" dirty="0"/>
          </a:p>
          <a:p>
            <a:pPr algn="ctr"/>
            <a:endParaRPr lang="de-DE" dirty="0"/>
          </a:p>
          <a:p>
            <a:pPr algn="ctr"/>
            <a:r>
              <a:rPr lang="de-DE" b="1" dirty="0"/>
              <a:t>Vielen Dank fürs Zuhören und fürs Mitmachen!</a:t>
            </a:r>
          </a:p>
        </p:txBody>
      </p:sp>
    </p:spTree>
    <p:extLst>
      <p:ext uri="{BB962C8B-B14F-4D97-AF65-F5344CB8AC3E}">
        <p14:creationId xmlns:p14="http://schemas.microsoft.com/office/powerpoint/2010/main" val="42052879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9C5707F-F132-D023-94AE-43E73555CA2A}"/>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sp>
        <p:nvSpPr>
          <p:cNvPr id="4" name="Textfeld 3">
            <a:extLst>
              <a:ext uri="{FF2B5EF4-FFF2-40B4-BE49-F238E27FC236}">
                <a16:creationId xmlns:a16="http://schemas.microsoft.com/office/drawing/2014/main" id="{B9AD06F5-978D-9B18-E2BD-E26B64E5453D}"/>
              </a:ext>
            </a:extLst>
          </p:cNvPr>
          <p:cNvSpPr txBox="1"/>
          <p:nvPr/>
        </p:nvSpPr>
        <p:spPr>
          <a:xfrm>
            <a:off x="335902" y="429209"/>
            <a:ext cx="11513976" cy="5078313"/>
          </a:xfrm>
          <a:prstGeom prst="rect">
            <a:avLst/>
          </a:prstGeom>
          <a:noFill/>
        </p:spPr>
        <p:txBody>
          <a:bodyPr wrap="square" rtlCol="0">
            <a:spAutoFit/>
          </a:bodyPr>
          <a:lstStyle/>
          <a:p>
            <a:r>
              <a:rPr lang="de-DE" sz="2400" b="1" dirty="0"/>
              <a:t>Fünf Seminartermine im Heinrich-</a:t>
            </a:r>
            <a:r>
              <a:rPr lang="de-DE" sz="2400" b="1" dirty="0" err="1"/>
              <a:t>Coerper</a:t>
            </a:r>
            <a:r>
              <a:rPr lang="de-DE" sz="2400" b="1" dirty="0"/>
              <a:t>-Saal:</a:t>
            </a:r>
          </a:p>
          <a:p>
            <a:endParaRPr lang="de-DE" dirty="0"/>
          </a:p>
          <a:p>
            <a:r>
              <a:rPr lang="de-DE" dirty="0">
                <a:solidFill>
                  <a:srgbClr val="FF0000"/>
                </a:solidFill>
              </a:rPr>
              <a:t>Mittwoch, 9. April 2025, 14.15-16.00 Uhr</a:t>
            </a:r>
          </a:p>
          <a:p>
            <a:r>
              <a:rPr lang="de-DE" sz="2400" b="1" dirty="0">
                <a:solidFill>
                  <a:srgbClr val="FF0000"/>
                </a:solidFill>
              </a:rPr>
              <a:t>1 – 500 Jahre Evangelisches Gesangbuch</a:t>
            </a:r>
          </a:p>
          <a:p>
            <a:endParaRPr lang="de-DE" dirty="0"/>
          </a:p>
          <a:p>
            <a:r>
              <a:rPr lang="de-DE" dirty="0"/>
              <a:t>Mittwoch, 30. April 2025, 14.15-16.00 Uhr</a:t>
            </a:r>
          </a:p>
          <a:p>
            <a:r>
              <a:rPr lang="de-DE" sz="2400" b="1" dirty="0"/>
              <a:t>2 – Einführung und Anfänge des Gemeindesingens</a:t>
            </a:r>
          </a:p>
          <a:p>
            <a:endParaRPr lang="de-DE" dirty="0"/>
          </a:p>
          <a:p>
            <a:r>
              <a:rPr lang="de-DE" dirty="0"/>
              <a:t>Mittwoch, 7. Mai 2025, 14.15-16.00 Uhr</a:t>
            </a:r>
          </a:p>
          <a:p>
            <a:r>
              <a:rPr lang="de-DE" sz="2400" b="1" dirty="0"/>
              <a:t>3 – Gemeindelied seit der Reformation</a:t>
            </a:r>
          </a:p>
          <a:p>
            <a:endParaRPr lang="de-DE" dirty="0"/>
          </a:p>
          <a:p>
            <a:r>
              <a:rPr lang="de-DE" dirty="0"/>
              <a:t>Mittwoch, 14. Mai 2025, 14.15-16.00 Uhr</a:t>
            </a:r>
          </a:p>
          <a:p>
            <a:r>
              <a:rPr lang="de-DE" sz="2400" b="1" dirty="0"/>
              <a:t>4 – Neues Lied, Moderne Klassik,  Beihefte, Worship</a:t>
            </a:r>
          </a:p>
          <a:p>
            <a:endParaRPr lang="de-DE" dirty="0"/>
          </a:p>
          <a:p>
            <a:r>
              <a:rPr lang="de-DE" dirty="0"/>
              <a:t>Mittwoch, 21. Mai 2025, 14.15-16.00 Uhr</a:t>
            </a:r>
          </a:p>
          <a:p>
            <a:r>
              <a:rPr lang="de-DE" sz="2400" b="1" dirty="0"/>
              <a:t>5 – Resümee, Ausblick, neues Gesangbuch 2028, Diskussion, Liedersingen</a:t>
            </a:r>
          </a:p>
        </p:txBody>
      </p:sp>
    </p:spTree>
    <p:extLst>
      <p:ext uri="{BB962C8B-B14F-4D97-AF65-F5344CB8AC3E}">
        <p14:creationId xmlns:p14="http://schemas.microsoft.com/office/powerpoint/2010/main" val="1287879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40CD875-BD38-93DF-37D7-D112B8ACFF51}"/>
              </a:ext>
            </a:extLst>
          </p:cNvPr>
          <p:cNvSpPr txBox="1"/>
          <p:nvPr/>
        </p:nvSpPr>
        <p:spPr>
          <a:xfrm>
            <a:off x="186612" y="643813"/>
            <a:ext cx="11756572" cy="2677656"/>
          </a:xfrm>
          <a:prstGeom prst="rect">
            <a:avLst/>
          </a:prstGeom>
          <a:noFill/>
        </p:spPr>
        <p:txBody>
          <a:bodyPr wrap="square" rtlCol="0">
            <a:spAutoFit/>
          </a:bodyPr>
          <a:lstStyle/>
          <a:p>
            <a:r>
              <a:rPr lang="de-DE" sz="2400" b="1" dirty="0"/>
              <a:t>QUELLEN</a:t>
            </a:r>
            <a:r>
              <a:rPr lang="de-DE" dirty="0"/>
              <a:t>:</a:t>
            </a:r>
          </a:p>
          <a:p>
            <a:endParaRPr lang="de-DE" dirty="0"/>
          </a:p>
          <a:p>
            <a:r>
              <a:rPr lang="de-DE" b="1" dirty="0"/>
              <a:t>Probieren und Studieren – Lehrbuch zur Grundausbildung in der Evangelischen Kirchenmusik</a:t>
            </a:r>
            <a:r>
              <a:rPr lang="de-DE" dirty="0"/>
              <a:t> (Herausgegeben von KMD Prof. Siegfried Bauer – Strube Verlag, 1996)</a:t>
            </a:r>
          </a:p>
          <a:p>
            <a:endParaRPr lang="de-DE" dirty="0"/>
          </a:p>
          <a:p>
            <a:r>
              <a:rPr lang="de-DE" b="1" dirty="0"/>
              <a:t>Pfarrer Prof. Bernhard Leube: Das Evangelische Gesangbuch. Geschichte – Gestalt – Gebrauch</a:t>
            </a:r>
            <a:r>
              <a:rPr lang="de-DE" dirty="0"/>
              <a:t>. Aus der Reihe „Musik-theologisches Grundwissen, Heft 1“ (Selbstverlag, 2017)</a:t>
            </a:r>
          </a:p>
          <a:p>
            <a:endParaRPr lang="de-DE" dirty="0"/>
          </a:p>
          <a:p>
            <a:r>
              <a:rPr lang="de-DE" b="1" dirty="0"/>
              <a:t>KMD Attila Kalman: Vortrag „500 Jahre Evangelisches Gesangbuch“ </a:t>
            </a:r>
            <a:r>
              <a:rPr lang="de-DE" dirty="0"/>
              <a:t>(2024)</a:t>
            </a:r>
          </a:p>
        </p:txBody>
      </p:sp>
      <p:sp>
        <p:nvSpPr>
          <p:cNvPr id="4" name="Textfeld 3">
            <a:extLst>
              <a:ext uri="{FF2B5EF4-FFF2-40B4-BE49-F238E27FC236}">
                <a16:creationId xmlns:a16="http://schemas.microsoft.com/office/drawing/2014/main" id="{4D102675-0BC3-4AFC-18F3-2DE021403159}"/>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spTree>
    <p:extLst>
      <p:ext uri="{BB962C8B-B14F-4D97-AF65-F5344CB8AC3E}">
        <p14:creationId xmlns:p14="http://schemas.microsoft.com/office/powerpoint/2010/main" val="5476636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6BC1982-54FE-D4F7-B9F4-DEDEF1004A5D}"/>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sp>
        <p:nvSpPr>
          <p:cNvPr id="3" name="Textfeld 2">
            <a:extLst>
              <a:ext uri="{FF2B5EF4-FFF2-40B4-BE49-F238E27FC236}">
                <a16:creationId xmlns:a16="http://schemas.microsoft.com/office/drawing/2014/main" id="{4AA51692-0E5F-D284-D72C-26F97F30C4B5}"/>
              </a:ext>
            </a:extLst>
          </p:cNvPr>
          <p:cNvSpPr txBox="1"/>
          <p:nvPr/>
        </p:nvSpPr>
        <p:spPr>
          <a:xfrm>
            <a:off x="270588" y="289249"/>
            <a:ext cx="11541967" cy="4893647"/>
          </a:xfrm>
          <a:prstGeom prst="rect">
            <a:avLst/>
          </a:prstGeom>
          <a:noFill/>
        </p:spPr>
        <p:txBody>
          <a:bodyPr wrap="square" rtlCol="0">
            <a:spAutoFit/>
          </a:bodyPr>
          <a:lstStyle/>
          <a:p>
            <a:r>
              <a:rPr lang="de-DE" sz="2400" b="1" dirty="0"/>
              <a:t>Ablauf der Seminareinheiten, Vorgehensweise</a:t>
            </a:r>
          </a:p>
          <a:p>
            <a:endParaRPr lang="de-DE" sz="2400" dirty="0"/>
          </a:p>
          <a:p>
            <a:r>
              <a:rPr lang="de-DE" sz="2400" dirty="0"/>
              <a:t>Leitfaden, Stichworte, Namen und viele Lieder aus dem aktuellen Evangelischen Gesangbuch per PowerPoint auf Leinwand. Diese Datei ist auf der Internetseite von Attila unter www.kalman.de (dort unter „Liebenzell“) herunterladbar.</a:t>
            </a:r>
          </a:p>
          <a:p>
            <a:endParaRPr lang="de-DE" sz="2400" dirty="0"/>
          </a:p>
          <a:p>
            <a:r>
              <a:rPr lang="de-DE" sz="2400" dirty="0"/>
              <a:t>Viele der wichtigsten Lieder findet man im Heft „Unsere Kernlieder – 33 Lieder aus dem Evangelischen Gesangbuch“. Jede/r Teilnehmer/in des Seminars bekommt ein Heft grundsätzlich kostenlos! Wenn man die Hochschule finanziell entlasten möchte, kann man freiwillig die Kosten des Heftes (2,50 Euro) in das dafür vorgesehene Kästchen legen.</a:t>
            </a:r>
          </a:p>
          <a:p>
            <a:endParaRPr lang="de-DE" sz="2400" dirty="0"/>
          </a:p>
          <a:p>
            <a:r>
              <a:rPr lang="de-DE" sz="2400" dirty="0"/>
              <a:t>Alle Lieder, die im Heft oder in der </a:t>
            </a:r>
            <a:r>
              <a:rPr lang="de-DE" sz="2400" dirty="0" err="1"/>
              <a:t>PowerPointdatei</a:t>
            </a:r>
            <a:r>
              <a:rPr lang="de-DE" sz="2400" dirty="0"/>
              <a:t> nicht zu finden sind, gibt es für alle als Kopien.</a:t>
            </a:r>
          </a:p>
        </p:txBody>
      </p:sp>
    </p:spTree>
    <p:extLst>
      <p:ext uri="{BB962C8B-B14F-4D97-AF65-F5344CB8AC3E}">
        <p14:creationId xmlns:p14="http://schemas.microsoft.com/office/powerpoint/2010/main" val="16196875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D7B707E5-77DF-4B44-D966-3BEBD2949F24}"/>
              </a:ext>
            </a:extLst>
          </p:cNvPr>
          <p:cNvPicPr>
            <a:picLocks noChangeAspect="1"/>
          </p:cNvPicPr>
          <p:nvPr/>
        </p:nvPicPr>
        <p:blipFill>
          <a:blip r:embed="rId2"/>
          <a:stretch>
            <a:fillRect/>
          </a:stretch>
        </p:blipFill>
        <p:spPr>
          <a:xfrm>
            <a:off x="2913888" y="0"/>
            <a:ext cx="5716928" cy="6160483"/>
          </a:xfrm>
          <a:prstGeom prst="rect">
            <a:avLst/>
          </a:prstGeom>
        </p:spPr>
      </p:pic>
      <p:sp>
        <p:nvSpPr>
          <p:cNvPr id="3" name="Textfeld 2">
            <a:extLst>
              <a:ext uri="{FF2B5EF4-FFF2-40B4-BE49-F238E27FC236}">
                <a16:creationId xmlns:a16="http://schemas.microsoft.com/office/drawing/2014/main" id="{46FFFBE5-17BF-521D-BC52-ED867D6437A1}"/>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spTree>
    <p:extLst>
      <p:ext uri="{BB962C8B-B14F-4D97-AF65-F5344CB8AC3E}">
        <p14:creationId xmlns:p14="http://schemas.microsoft.com/office/powerpoint/2010/main" val="254348430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8560CA7-3BF2-CAF8-F705-8129DD42807D}"/>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pic>
        <p:nvPicPr>
          <p:cNvPr id="1030" name="Picture 6">
            <a:extLst>
              <a:ext uri="{FF2B5EF4-FFF2-40B4-BE49-F238E27FC236}">
                <a16:creationId xmlns:a16="http://schemas.microsoft.com/office/drawing/2014/main" id="{E9D0ED80-1675-D230-389E-D44504C53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60" y="96175"/>
            <a:ext cx="7638889" cy="4755209"/>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7401FEFB-DF79-EDF8-A873-34FCF87D82F9}"/>
              </a:ext>
            </a:extLst>
          </p:cNvPr>
          <p:cNvSpPr txBox="1"/>
          <p:nvPr/>
        </p:nvSpPr>
        <p:spPr>
          <a:xfrm>
            <a:off x="7753739" y="185068"/>
            <a:ext cx="4049485" cy="5355312"/>
          </a:xfrm>
          <a:prstGeom prst="rect">
            <a:avLst/>
          </a:prstGeom>
          <a:noFill/>
        </p:spPr>
        <p:txBody>
          <a:bodyPr wrap="square" rtlCol="0">
            <a:spAutoFit/>
          </a:bodyPr>
          <a:lstStyle/>
          <a:p>
            <a:r>
              <a:rPr lang="de-DE" dirty="0"/>
              <a:t>2. Erkennt, dass Gott ist unser Herr,</a:t>
            </a:r>
          </a:p>
          <a:p>
            <a:r>
              <a:rPr lang="de-DE" dirty="0"/>
              <a:t>der uns erschaffen ihm zur Ehr,</a:t>
            </a:r>
          </a:p>
          <a:p>
            <a:r>
              <a:rPr lang="de-DE" dirty="0"/>
              <a:t>und nicht wir selbst: Durch Gottes Gnad</a:t>
            </a:r>
          </a:p>
          <a:p>
            <a:r>
              <a:rPr lang="de-DE" dirty="0"/>
              <a:t>ein jeder Mensch sein Leben hat.</a:t>
            </a:r>
          </a:p>
          <a:p>
            <a:endParaRPr lang="de-DE" dirty="0"/>
          </a:p>
          <a:p>
            <a:r>
              <a:rPr lang="de-DE" dirty="0"/>
              <a:t>3. Er hat uns ferner wohl bedacht</a:t>
            </a:r>
          </a:p>
          <a:p>
            <a:r>
              <a:rPr lang="de-DE" dirty="0"/>
              <a:t>und uns zu seinem Volk gemacht,</a:t>
            </a:r>
          </a:p>
          <a:p>
            <a:r>
              <a:rPr lang="de-DE" dirty="0"/>
              <a:t>zu Schafen, die er ist bereit</a:t>
            </a:r>
          </a:p>
          <a:p>
            <a:r>
              <a:rPr lang="de-DE" dirty="0"/>
              <a:t>zu führen stets auf gute </a:t>
            </a:r>
            <a:r>
              <a:rPr lang="de-DE" dirty="0" err="1"/>
              <a:t>Weid</a:t>
            </a:r>
            <a:r>
              <a:rPr lang="de-DE" dirty="0"/>
              <a:t>.</a:t>
            </a:r>
          </a:p>
          <a:p>
            <a:endParaRPr lang="de-DE" dirty="0"/>
          </a:p>
          <a:p>
            <a:r>
              <a:rPr lang="de-DE" dirty="0"/>
              <a:t>4. Die ihr nun wollet bei ihm sein,</a:t>
            </a:r>
          </a:p>
          <a:p>
            <a:r>
              <a:rPr lang="de-DE" dirty="0"/>
              <a:t>kommt, geht zu seinen Toren ein</a:t>
            </a:r>
          </a:p>
          <a:p>
            <a:r>
              <a:rPr lang="de-DE" dirty="0"/>
              <a:t>mit Loben durch der Psalmen Klang,</a:t>
            </a:r>
          </a:p>
          <a:p>
            <a:r>
              <a:rPr lang="de-DE" dirty="0"/>
              <a:t>zu seinem Vorhof mit Gesang.</a:t>
            </a:r>
          </a:p>
          <a:p>
            <a:endParaRPr lang="de-DE" dirty="0"/>
          </a:p>
          <a:p>
            <a:r>
              <a:rPr lang="de-DE" dirty="0"/>
              <a:t>5. Dankt unserm Gott, lobsinget ihm,</a:t>
            </a:r>
          </a:p>
          <a:p>
            <a:r>
              <a:rPr lang="de-DE" dirty="0"/>
              <a:t>rühmt seinen Namen mit lauter </a:t>
            </a:r>
            <a:r>
              <a:rPr lang="de-DE" dirty="0" err="1"/>
              <a:t>Stimm</a:t>
            </a:r>
            <a:r>
              <a:rPr lang="de-DE" dirty="0"/>
              <a:t>;</a:t>
            </a:r>
          </a:p>
          <a:p>
            <a:r>
              <a:rPr lang="de-DE" dirty="0"/>
              <a:t>lobsingt und danket allesamt!</a:t>
            </a:r>
          </a:p>
          <a:p>
            <a:r>
              <a:rPr lang="de-DE" dirty="0"/>
              <a:t>Gott loben, das ist unser Amt.</a:t>
            </a:r>
          </a:p>
        </p:txBody>
      </p:sp>
      <p:sp>
        <p:nvSpPr>
          <p:cNvPr id="7" name="Textfeld 6">
            <a:extLst>
              <a:ext uri="{FF2B5EF4-FFF2-40B4-BE49-F238E27FC236}">
                <a16:creationId xmlns:a16="http://schemas.microsoft.com/office/drawing/2014/main" id="{BECE29CC-24C9-0020-A815-2D40BE278C3A}"/>
              </a:ext>
            </a:extLst>
          </p:cNvPr>
          <p:cNvSpPr txBox="1"/>
          <p:nvPr/>
        </p:nvSpPr>
        <p:spPr>
          <a:xfrm>
            <a:off x="388776" y="4851384"/>
            <a:ext cx="5918718" cy="1077218"/>
          </a:xfrm>
          <a:prstGeom prst="rect">
            <a:avLst/>
          </a:prstGeom>
          <a:noFill/>
        </p:spPr>
        <p:txBody>
          <a:bodyPr wrap="square" rtlCol="0">
            <a:spAutoFit/>
          </a:bodyPr>
          <a:lstStyle/>
          <a:p>
            <a:r>
              <a:rPr lang="de-DE" sz="1600" dirty="0"/>
              <a:t>EG 288 / Ö / Psalm 100</a:t>
            </a:r>
          </a:p>
          <a:p>
            <a:r>
              <a:rPr lang="de-DE" sz="1600" dirty="0"/>
              <a:t>Text: David </a:t>
            </a:r>
            <a:r>
              <a:rPr lang="de-DE" sz="1600" dirty="0" err="1"/>
              <a:t>Denicke</a:t>
            </a:r>
            <a:r>
              <a:rPr lang="de-DE" sz="1600" dirty="0"/>
              <a:t> 1646 NACH CORNELIUS BECKER 1602; STR. 7 LÜNEBURG 1652</a:t>
            </a:r>
          </a:p>
          <a:p>
            <a:r>
              <a:rPr lang="de-DE" sz="1600" dirty="0"/>
              <a:t>Musik: UM 1358, HAMBURG 1598, HANNOVER 1646</a:t>
            </a:r>
          </a:p>
        </p:txBody>
      </p:sp>
    </p:spTree>
    <p:extLst>
      <p:ext uri="{BB962C8B-B14F-4D97-AF65-F5344CB8AC3E}">
        <p14:creationId xmlns:p14="http://schemas.microsoft.com/office/powerpoint/2010/main" val="376123164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AED3A7B-2ABE-E032-C781-19E4498703D8}"/>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sp>
        <p:nvSpPr>
          <p:cNvPr id="5" name="Textfeld 4">
            <a:extLst>
              <a:ext uri="{FF2B5EF4-FFF2-40B4-BE49-F238E27FC236}">
                <a16:creationId xmlns:a16="http://schemas.microsoft.com/office/drawing/2014/main" id="{B3DD1653-A994-5974-F760-61D03C7DC37B}"/>
              </a:ext>
            </a:extLst>
          </p:cNvPr>
          <p:cNvSpPr txBox="1"/>
          <p:nvPr/>
        </p:nvSpPr>
        <p:spPr>
          <a:xfrm>
            <a:off x="251927" y="606489"/>
            <a:ext cx="11551297" cy="4524315"/>
          </a:xfrm>
          <a:prstGeom prst="rect">
            <a:avLst/>
          </a:prstGeom>
          <a:noFill/>
        </p:spPr>
        <p:txBody>
          <a:bodyPr wrap="square" rtlCol="0">
            <a:spAutoFit/>
          </a:bodyPr>
          <a:lstStyle/>
          <a:p>
            <a:r>
              <a:rPr lang="de-DE" dirty="0"/>
              <a:t>Die </a:t>
            </a:r>
            <a:r>
              <a:rPr lang="de-DE" dirty="0" err="1"/>
              <a:t>Urspur</a:t>
            </a:r>
            <a:r>
              <a:rPr lang="de-DE" dirty="0"/>
              <a:t> christlichen Singens ist das biblische Buch der Psalmen.</a:t>
            </a:r>
          </a:p>
          <a:p>
            <a:endParaRPr lang="de-DE" dirty="0"/>
          </a:p>
          <a:p>
            <a:r>
              <a:rPr lang="de-DE" dirty="0"/>
              <a:t>Aufteilung des Evangelischen Gesangbuchs: Stammteil (Lieder Nr. 1-535) und Regionalteil</a:t>
            </a:r>
          </a:p>
          <a:p>
            <a:r>
              <a:rPr lang="de-DE" dirty="0"/>
              <a:t>(bei uns: Evangelische Landeskirche in Württemberg, Lieder Nr. 536-683).</a:t>
            </a:r>
          </a:p>
          <a:p>
            <a:endParaRPr lang="de-DE" dirty="0"/>
          </a:p>
          <a:p>
            <a:r>
              <a:rPr lang="de-DE" dirty="0"/>
              <a:t>Abschnitte: Kirchenjahr – Gottesdienst – Biblische Gesänge – Glaube-Liebe-Hoffnung</a:t>
            </a:r>
          </a:p>
          <a:p>
            <a:endParaRPr lang="de-DE" dirty="0"/>
          </a:p>
          <a:p>
            <a:r>
              <a:rPr lang="de-DE" dirty="0"/>
              <a:t>„Achtliederbuch“ und „Erfurter Enchiridien“ – die ersten evangelischen Gesangbücher 1524. Darin auch Lieder von Martin Luther. </a:t>
            </a:r>
          </a:p>
          <a:p>
            <a:endParaRPr lang="de-DE" dirty="0"/>
          </a:p>
          <a:p>
            <a:r>
              <a:rPr lang="de-DE" dirty="0"/>
              <a:t>„Geistliches Gesangbüchlein“ (1524) von Johann Walter, dem „</a:t>
            </a:r>
            <a:r>
              <a:rPr lang="de-DE" dirty="0" err="1"/>
              <a:t>Urkantor</a:t>
            </a:r>
            <a:r>
              <a:rPr lang="de-DE" dirty="0"/>
              <a:t>“ der evangelischen Kirche mit einer Vorrede von Luther. Mit seinen vierstimmigen Sätzen wurde es gleich auch das erste evangelische </a:t>
            </a:r>
            <a:r>
              <a:rPr lang="de-DE" u="sng" dirty="0"/>
              <a:t>Chor</a:t>
            </a:r>
            <a:r>
              <a:rPr lang="de-DE" dirty="0"/>
              <a:t>gesangbuch. </a:t>
            </a:r>
          </a:p>
          <a:p>
            <a:endParaRPr lang="de-DE" dirty="0"/>
          </a:p>
          <a:p>
            <a:r>
              <a:rPr lang="de-DE" dirty="0"/>
              <a:t>Martin Luther ist der wichtigste Liederdichter der Reformation! Er formte zentrale Stücke des Gottesdienstes (Ordinarium und Proprium) in Gemeindelieder um, schrieb eine Reihe von Festliedern und goss die Lernstücke des Glaubens (Katechismus) in Liedform. </a:t>
            </a:r>
          </a:p>
        </p:txBody>
      </p:sp>
    </p:spTree>
    <p:extLst>
      <p:ext uri="{BB962C8B-B14F-4D97-AF65-F5344CB8AC3E}">
        <p14:creationId xmlns:p14="http://schemas.microsoft.com/office/powerpoint/2010/main" val="286640347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D0544F3-7E53-909E-8F20-EDB355E13266}"/>
              </a:ext>
            </a:extLst>
          </p:cNvPr>
          <p:cNvSpPr txBox="1"/>
          <p:nvPr/>
        </p:nvSpPr>
        <p:spPr>
          <a:xfrm>
            <a:off x="177282" y="6316824"/>
            <a:ext cx="11831216" cy="369332"/>
          </a:xfrm>
          <a:prstGeom prst="rect">
            <a:avLst/>
          </a:prstGeom>
          <a:noFill/>
        </p:spPr>
        <p:txBody>
          <a:bodyPr wrap="square" rtlCol="0">
            <a:spAutoFit/>
          </a:bodyPr>
          <a:lstStyle/>
          <a:p>
            <a:r>
              <a:rPr lang="de-DE" dirty="0">
                <a:solidFill>
                  <a:schemeClr val="bg1"/>
                </a:solidFill>
              </a:rPr>
              <a:t>Kurzseminar Hymnologie mit KMD Attila Kalman								       Internationale Hochschule Liebenzell</a:t>
            </a:r>
          </a:p>
        </p:txBody>
      </p:sp>
      <p:pic>
        <p:nvPicPr>
          <p:cNvPr id="8" name="Bild 2">
            <a:extLst>
              <a:ext uri="{FF2B5EF4-FFF2-40B4-BE49-F238E27FC236}">
                <a16:creationId xmlns:a16="http://schemas.microsoft.com/office/drawing/2014/main" id="{20CE3F1E-1269-DFFA-4E41-88841F97D3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282" y="84856"/>
            <a:ext cx="6690360" cy="5979160"/>
          </a:xfrm>
          <a:prstGeom prst="rect">
            <a:avLst/>
          </a:prstGeom>
          <a:noFill/>
          <a:ln>
            <a:noFill/>
          </a:ln>
        </p:spPr>
      </p:pic>
      <p:sp>
        <p:nvSpPr>
          <p:cNvPr id="9" name="Textfeld 8">
            <a:extLst>
              <a:ext uri="{FF2B5EF4-FFF2-40B4-BE49-F238E27FC236}">
                <a16:creationId xmlns:a16="http://schemas.microsoft.com/office/drawing/2014/main" id="{DAE2DAAB-EBE3-3D41-A834-A1FA0D33B621}"/>
              </a:ext>
            </a:extLst>
          </p:cNvPr>
          <p:cNvSpPr txBox="1"/>
          <p:nvPr/>
        </p:nvSpPr>
        <p:spPr>
          <a:xfrm>
            <a:off x="7641773" y="237158"/>
            <a:ext cx="3872204" cy="4247317"/>
          </a:xfrm>
          <a:prstGeom prst="rect">
            <a:avLst/>
          </a:prstGeom>
          <a:noFill/>
        </p:spPr>
        <p:txBody>
          <a:bodyPr wrap="square" rtlCol="0">
            <a:spAutoFit/>
          </a:bodyPr>
          <a:lstStyle/>
          <a:p>
            <a:r>
              <a:rPr lang="de-DE" dirty="0"/>
              <a:t>2. Zum reinen Wasser er mich weist, </a:t>
            </a:r>
          </a:p>
          <a:p>
            <a:r>
              <a:rPr lang="de-DE" dirty="0"/>
              <a:t>das mich erquickt so gute, </a:t>
            </a:r>
          </a:p>
          <a:p>
            <a:r>
              <a:rPr lang="de-DE" dirty="0"/>
              <a:t>das ist sein werter </a:t>
            </a:r>
            <a:r>
              <a:rPr lang="de-DE" dirty="0" err="1"/>
              <a:t>Heilger</a:t>
            </a:r>
            <a:r>
              <a:rPr lang="de-DE" dirty="0"/>
              <a:t> Geist, </a:t>
            </a:r>
          </a:p>
          <a:p>
            <a:r>
              <a:rPr lang="de-DE" dirty="0"/>
              <a:t>der mich macht wohlgemute; </a:t>
            </a:r>
          </a:p>
          <a:p>
            <a:r>
              <a:rPr lang="de-DE" dirty="0"/>
              <a:t>er führet mich auf rechter Straß </a:t>
            </a:r>
          </a:p>
          <a:p>
            <a:r>
              <a:rPr lang="de-DE" dirty="0"/>
              <a:t>in </a:t>
            </a:r>
            <a:r>
              <a:rPr lang="de-DE" dirty="0" err="1"/>
              <a:t>seim</a:t>
            </a:r>
            <a:r>
              <a:rPr lang="de-DE" dirty="0"/>
              <a:t> Gebot </a:t>
            </a:r>
            <a:r>
              <a:rPr lang="de-DE" dirty="0" err="1"/>
              <a:t>ohn</a:t>
            </a:r>
            <a:r>
              <a:rPr lang="de-DE" dirty="0"/>
              <a:t> Unterlass </a:t>
            </a:r>
          </a:p>
          <a:p>
            <a:r>
              <a:rPr lang="de-DE" dirty="0"/>
              <a:t>um seines Namens willen.</a:t>
            </a:r>
          </a:p>
          <a:p>
            <a:endParaRPr lang="de-DE" dirty="0"/>
          </a:p>
          <a:p>
            <a:r>
              <a:rPr lang="de-DE" dirty="0"/>
              <a:t>3. Ob ich wandert im finstern Tal, </a:t>
            </a:r>
          </a:p>
          <a:p>
            <a:r>
              <a:rPr lang="de-DE" dirty="0" err="1"/>
              <a:t>fürcht</a:t>
            </a:r>
            <a:r>
              <a:rPr lang="de-DE" dirty="0"/>
              <a:t> ich doch kein Unglücke </a:t>
            </a:r>
          </a:p>
          <a:p>
            <a:r>
              <a:rPr lang="de-DE" dirty="0"/>
              <a:t>in Leid, Verfolgung und Trübsal, </a:t>
            </a:r>
          </a:p>
          <a:p>
            <a:r>
              <a:rPr lang="de-DE" dirty="0"/>
              <a:t>in dieser Welte Tücke: </a:t>
            </a:r>
          </a:p>
          <a:p>
            <a:r>
              <a:rPr lang="de-DE" dirty="0"/>
              <a:t>Denn du bist bei mir </a:t>
            </a:r>
            <a:r>
              <a:rPr lang="de-DE" dirty="0" err="1"/>
              <a:t>stetiglich</a:t>
            </a:r>
            <a:r>
              <a:rPr lang="de-DE" dirty="0"/>
              <a:t>, </a:t>
            </a:r>
          </a:p>
          <a:p>
            <a:r>
              <a:rPr lang="de-DE" dirty="0"/>
              <a:t>dein Stab und Stecken trösten mich, </a:t>
            </a:r>
          </a:p>
          <a:p>
            <a:r>
              <a:rPr lang="de-DE" dirty="0"/>
              <a:t>auf dein Wort ich mich lasse.</a:t>
            </a:r>
          </a:p>
        </p:txBody>
      </p:sp>
      <p:sp>
        <p:nvSpPr>
          <p:cNvPr id="10" name="Textfeld 9">
            <a:extLst>
              <a:ext uri="{FF2B5EF4-FFF2-40B4-BE49-F238E27FC236}">
                <a16:creationId xmlns:a16="http://schemas.microsoft.com/office/drawing/2014/main" id="{109E23F2-F835-9469-8478-ADA12FE14512}"/>
              </a:ext>
            </a:extLst>
          </p:cNvPr>
          <p:cNvSpPr txBox="1"/>
          <p:nvPr/>
        </p:nvSpPr>
        <p:spPr>
          <a:xfrm>
            <a:off x="7641773" y="4938984"/>
            <a:ext cx="2780521" cy="923330"/>
          </a:xfrm>
          <a:prstGeom prst="rect">
            <a:avLst/>
          </a:prstGeom>
          <a:noFill/>
        </p:spPr>
        <p:txBody>
          <a:bodyPr wrap="square" rtlCol="0">
            <a:spAutoFit/>
          </a:bodyPr>
          <a:lstStyle/>
          <a:p>
            <a:r>
              <a:rPr lang="de-DE" dirty="0"/>
              <a:t>EG274 / Psalm 23</a:t>
            </a:r>
          </a:p>
          <a:p>
            <a:r>
              <a:rPr lang="de-DE" dirty="0"/>
              <a:t>Text: AUGSBURG 1531</a:t>
            </a:r>
          </a:p>
          <a:p>
            <a:r>
              <a:rPr lang="de-DE" dirty="0"/>
              <a:t>Musik: Johann Walter 1524</a:t>
            </a:r>
          </a:p>
        </p:txBody>
      </p:sp>
    </p:spTree>
    <p:extLst>
      <p:ext uri="{BB962C8B-B14F-4D97-AF65-F5344CB8AC3E}">
        <p14:creationId xmlns:p14="http://schemas.microsoft.com/office/powerpoint/2010/main" val="66404226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theme/theme1.xml><?xml version="1.0" encoding="utf-8"?>
<a:theme xmlns:a="http://schemas.openxmlformats.org/drawingml/2006/main" name="Katalog">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TM10001114[[fn=Katalog]]</Template>
  <TotalTime>0</TotalTime>
  <Words>2156</Words>
  <Application>Microsoft Office PowerPoint</Application>
  <PresentationFormat>Breitbild</PresentationFormat>
  <Paragraphs>253</Paragraphs>
  <Slides>21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21</vt:i4>
      </vt:variant>
    </vt:vector>
  </HeadingPairs>
  <TitlesOfParts>
    <vt:vector size="25" baseType="lpstr">
      <vt:lpstr>Aptos Narrow</vt:lpstr>
      <vt:lpstr>Arial</vt:lpstr>
      <vt:lpstr>Gill Sans MT</vt:lpstr>
      <vt:lpstr>Katalog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Attila Kalman</dc:creator>
  <cp:lastModifiedBy>Attila Kalman</cp:lastModifiedBy>
  <cp:revision>127</cp:revision>
  <dcterms:created xsi:type="dcterms:W3CDTF">2025-03-27T10:20:18Z</dcterms:created>
  <dcterms:modified xsi:type="dcterms:W3CDTF">2025-04-04T17:24:46Z</dcterms:modified>
</cp:coreProperties>
</file>