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1" r:id="rId4"/>
    <p:sldId id="279" r:id="rId5"/>
    <p:sldId id="280" r:id="rId6"/>
    <p:sldId id="260" r:id="rId7"/>
    <p:sldId id="263" r:id="rId8"/>
    <p:sldId id="264" r:id="rId9"/>
    <p:sldId id="282" r:id="rId10"/>
    <p:sldId id="27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DF630A4C-55C6-54D8-9DC7-A2F3371F04C8}"/>
              </a:ext>
            </a:extLst>
          </p:cNvPr>
          <p:cNvSpPr txBox="1"/>
          <p:nvPr/>
        </p:nvSpPr>
        <p:spPr>
          <a:xfrm>
            <a:off x="2416628" y="1222310"/>
            <a:ext cx="86214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0" b="1" dirty="0">
                <a:latin typeface="Aptos Narrow" panose="020B0004020202020204" pitchFamily="34" charset="0"/>
              </a:rPr>
              <a:t>Kurzseminar Hymnologie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54EAE11-70E9-881A-5859-15311C04DADD}"/>
              </a:ext>
            </a:extLst>
          </p:cNvPr>
          <p:cNvSpPr txBox="1"/>
          <p:nvPr/>
        </p:nvSpPr>
        <p:spPr>
          <a:xfrm>
            <a:off x="2416628" y="2537355"/>
            <a:ext cx="86214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/>
              <a:t>mit KMD Attila Kalman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7CAA756-D5DC-8FAF-A57E-BC270BF62105}"/>
              </a:ext>
            </a:extLst>
          </p:cNvPr>
          <p:cNvSpPr txBox="1"/>
          <p:nvPr/>
        </p:nvSpPr>
        <p:spPr>
          <a:xfrm>
            <a:off x="2416627" y="6260841"/>
            <a:ext cx="862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chemeClr val="bg1"/>
                </a:solidFill>
              </a:rPr>
              <a:t>Internationale Hochschule Liebenzell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E4F971C-D57C-48BD-F3DA-4C6C9BAA3B90}"/>
              </a:ext>
            </a:extLst>
          </p:cNvPr>
          <p:cNvSpPr txBox="1"/>
          <p:nvPr/>
        </p:nvSpPr>
        <p:spPr>
          <a:xfrm>
            <a:off x="2416627" y="4142792"/>
            <a:ext cx="86214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Teil 2</a:t>
            </a:r>
          </a:p>
        </p:txBody>
      </p:sp>
    </p:spTree>
    <p:extLst>
      <p:ext uri="{BB962C8B-B14F-4D97-AF65-F5344CB8AC3E}">
        <p14:creationId xmlns:p14="http://schemas.microsoft.com/office/powerpoint/2010/main" val="2207373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B156687D-5FDF-9ADF-70A0-CBC812B82DB6}"/>
              </a:ext>
            </a:extLst>
          </p:cNvPr>
          <p:cNvSpPr txBox="1"/>
          <p:nvPr/>
        </p:nvSpPr>
        <p:spPr>
          <a:xfrm>
            <a:off x="177282" y="6316824"/>
            <a:ext cx="1183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Kurzseminar Hymnologie mit KMD Attila Kalman								       Internationale Hochschule Liebenzell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07B3387-BB57-5963-10A6-099CF94467EC}"/>
              </a:ext>
            </a:extLst>
          </p:cNvPr>
          <p:cNvSpPr txBox="1"/>
          <p:nvPr/>
        </p:nvSpPr>
        <p:spPr>
          <a:xfrm>
            <a:off x="452535" y="709126"/>
            <a:ext cx="1128071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Das nächste Seminar – Teil 3 – findet am Mittwoch, 7. Mai 2025 um 14.15-16.00 Uhr wieder hier im Raum 130 statt. Wir beginnen bei den Ursprüngen des Gemeindesingens – mit Hintergrundinformationen, mit Liedersingen und Hörbeispielen. 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Bei Rückfragen könnt ihr mich gerne kontaktieren: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Attila Kalman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Mobiltelefon (WhatsApp): 0177 4245821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Email: attila@kalman.de 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Internet: www.kalman.de</a:t>
            </a:r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r>
              <a:rPr lang="de-DE" b="1" dirty="0"/>
              <a:t>Vielen Dank fürs Zuhören und fürs Mitmachen!</a:t>
            </a:r>
          </a:p>
        </p:txBody>
      </p:sp>
    </p:spTree>
    <p:extLst>
      <p:ext uri="{BB962C8B-B14F-4D97-AF65-F5344CB8AC3E}">
        <p14:creationId xmlns:p14="http://schemas.microsoft.com/office/powerpoint/2010/main" val="42052879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49C5707F-F132-D023-94AE-43E73555CA2A}"/>
              </a:ext>
            </a:extLst>
          </p:cNvPr>
          <p:cNvSpPr txBox="1"/>
          <p:nvPr/>
        </p:nvSpPr>
        <p:spPr>
          <a:xfrm>
            <a:off x="177282" y="6316824"/>
            <a:ext cx="1183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Kurzseminar Hymnologie mit KMD Attila Kalman								       Internationale Hochschule Liebenzell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FA497CC-7529-CA70-EA89-BE8407ACB925}"/>
              </a:ext>
            </a:extLst>
          </p:cNvPr>
          <p:cNvSpPr txBox="1"/>
          <p:nvPr/>
        </p:nvSpPr>
        <p:spPr>
          <a:xfrm>
            <a:off x="335902" y="429209"/>
            <a:ext cx="1151397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Fünf Seminartermine im Heinrich-</a:t>
            </a:r>
            <a:r>
              <a:rPr lang="de-DE" sz="2400" b="1" dirty="0" err="1"/>
              <a:t>Coerper</a:t>
            </a:r>
            <a:r>
              <a:rPr lang="de-DE" sz="2400" b="1" dirty="0"/>
              <a:t>-Saal (1) und im Raum 130 (II-V):</a:t>
            </a:r>
          </a:p>
          <a:p>
            <a:endParaRPr lang="de-DE" dirty="0"/>
          </a:p>
          <a:p>
            <a:r>
              <a:rPr lang="de-DE" dirty="0"/>
              <a:t>Mittwoch, 9. April 2025, 14.15-16.00 Uhr</a:t>
            </a:r>
          </a:p>
          <a:p>
            <a:r>
              <a:rPr lang="de-DE" sz="2400" b="1" dirty="0"/>
              <a:t>1 – 500 Jahre Evangelisches Gesangbuch</a:t>
            </a:r>
          </a:p>
          <a:p>
            <a:endParaRPr lang="de-DE" dirty="0"/>
          </a:p>
          <a:p>
            <a:r>
              <a:rPr lang="de-DE" dirty="0">
                <a:solidFill>
                  <a:srgbClr val="FF0000"/>
                </a:solidFill>
              </a:rPr>
              <a:t>Mittwoch, 30. April 2025, 14.15-16.00 Uhr</a:t>
            </a:r>
          </a:p>
          <a:p>
            <a:r>
              <a:rPr lang="de-DE" sz="2400" b="1" dirty="0">
                <a:solidFill>
                  <a:srgbClr val="FF0000"/>
                </a:solidFill>
              </a:rPr>
              <a:t>2 – Einführung und Anfänge des Gemeindesingens bis zur Reformation</a:t>
            </a:r>
          </a:p>
          <a:p>
            <a:endParaRPr lang="de-DE" dirty="0"/>
          </a:p>
          <a:p>
            <a:r>
              <a:rPr lang="de-DE" dirty="0"/>
              <a:t>Mittwoch, 7. Mai 2025, 14.15-16.00 Uhr</a:t>
            </a:r>
          </a:p>
          <a:p>
            <a:r>
              <a:rPr lang="de-DE" sz="2400" b="1" dirty="0"/>
              <a:t>3 – Gemeindelied nach der Reformation bis zur Romantik</a:t>
            </a:r>
          </a:p>
          <a:p>
            <a:endParaRPr lang="de-DE" dirty="0"/>
          </a:p>
          <a:p>
            <a:r>
              <a:rPr lang="de-DE" dirty="0"/>
              <a:t>Mittwoch, 14. Mai 2025, 14.15-16.00 Uhr</a:t>
            </a:r>
          </a:p>
          <a:p>
            <a:r>
              <a:rPr lang="de-DE" sz="2400" b="1" dirty="0"/>
              <a:t>4 – Romantik, Moderne Klassik, Neues Lied, Beihefte</a:t>
            </a:r>
          </a:p>
          <a:p>
            <a:endParaRPr lang="de-DE" dirty="0"/>
          </a:p>
          <a:p>
            <a:r>
              <a:rPr lang="de-DE" dirty="0"/>
              <a:t>Mittwoch, 21. Mai 2025, 14.15-16.00 Uhr</a:t>
            </a:r>
          </a:p>
          <a:p>
            <a:r>
              <a:rPr lang="de-DE" sz="2400" b="1" dirty="0"/>
              <a:t>5 – Worship, Ausblick, neues Gesangbuch 2028, Diskussion, Liedersingen…</a:t>
            </a:r>
          </a:p>
        </p:txBody>
      </p:sp>
    </p:spTree>
    <p:extLst>
      <p:ext uri="{BB962C8B-B14F-4D97-AF65-F5344CB8AC3E}">
        <p14:creationId xmlns:p14="http://schemas.microsoft.com/office/powerpoint/2010/main" val="1287879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D6BC1982-54FE-D4F7-B9F4-DEDEF1004A5D}"/>
              </a:ext>
            </a:extLst>
          </p:cNvPr>
          <p:cNvSpPr txBox="1"/>
          <p:nvPr/>
        </p:nvSpPr>
        <p:spPr>
          <a:xfrm>
            <a:off x="177282" y="6316824"/>
            <a:ext cx="1183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Kurzseminar Hymnologie mit KMD Attila Kalman								       Internationale Hochschule Liebenzell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AA51692-0E5F-D284-D72C-26F97F30C4B5}"/>
              </a:ext>
            </a:extLst>
          </p:cNvPr>
          <p:cNvSpPr txBox="1"/>
          <p:nvPr/>
        </p:nvSpPr>
        <p:spPr>
          <a:xfrm>
            <a:off x="270588" y="289249"/>
            <a:ext cx="1154196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Ablauf der Seminareinheiten, Vorgehensweise</a:t>
            </a:r>
          </a:p>
          <a:p>
            <a:endParaRPr lang="de-DE" sz="2400" dirty="0"/>
          </a:p>
          <a:p>
            <a:r>
              <a:rPr lang="de-DE" sz="2400" dirty="0"/>
              <a:t>Leitfaden, Stichworte, Namen und viele Lieder aus dem aktuellen Evangelischen Gesangbuch per PowerPoint auf Leinwand. Diese Datei ist auf der Internetseite von Attila unter www.kalman.de (dort unter „Liebenzell“) herunterladbar.</a:t>
            </a:r>
          </a:p>
          <a:p>
            <a:endParaRPr lang="de-DE" sz="2400" dirty="0"/>
          </a:p>
          <a:p>
            <a:r>
              <a:rPr lang="de-DE" sz="2400" dirty="0"/>
              <a:t>Viele der wichtigsten Lieder findet man im Heft „Unsere Kernlieder – 33 Lieder aus dem Evangelischen Gesangbuch“. Jede/r Teilnehmer/in des Seminars bekommt ein Heft grundsätzlich kostenlos! Wenn man die Hochschule finanziell entlasten möchte, kann man freiwillig die Kosten des Heftes (2,50 Euro) in das dafür vorgesehene Kästchen legen.</a:t>
            </a:r>
          </a:p>
          <a:p>
            <a:endParaRPr lang="de-DE" sz="2400" dirty="0"/>
          </a:p>
          <a:p>
            <a:r>
              <a:rPr lang="de-DE" sz="2400" dirty="0"/>
              <a:t>Alle Lieder, die im Heft oder in der </a:t>
            </a:r>
            <a:r>
              <a:rPr lang="de-DE" sz="2400" dirty="0" err="1"/>
              <a:t>PowerPointdatei</a:t>
            </a:r>
            <a:r>
              <a:rPr lang="de-DE" sz="2400" dirty="0"/>
              <a:t> nicht zu finden sind, gibt es für alle als Kopien.</a:t>
            </a:r>
          </a:p>
          <a:p>
            <a:endParaRPr lang="de-DE" sz="2400" dirty="0"/>
          </a:p>
          <a:p>
            <a:r>
              <a:rPr lang="de-DE" sz="2400" dirty="0"/>
              <a:t>Bitte, sich in die Anwesenheitsliste eintragen!</a:t>
            </a:r>
          </a:p>
        </p:txBody>
      </p:sp>
    </p:spTree>
    <p:extLst>
      <p:ext uri="{BB962C8B-B14F-4D97-AF65-F5344CB8AC3E}">
        <p14:creationId xmlns:p14="http://schemas.microsoft.com/office/powerpoint/2010/main" val="16196875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4D82C994-0392-D79A-6E44-DEB21A3F5577}"/>
              </a:ext>
            </a:extLst>
          </p:cNvPr>
          <p:cNvSpPr txBox="1"/>
          <p:nvPr/>
        </p:nvSpPr>
        <p:spPr>
          <a:xfrm>
            <a:off x="223935" y="307910"/>
            <a:ext cx="1148598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Frühzeit, Altes Testament – Lieder des Volkes Israel: Die Psalmen</a:t>
            </a:r>
          </a:p>
          <a:p>
            <a:endParaRPr lang="de-DE" dirty="0"/>
          </a:p>
          <a:p>
            <a:r>
              <a:rPr lang="de-DE" dirty="0"/>
              <a:t>Neues Testament – Zwei große Christuslieder: Philipper-Hymnus (Phil. 2,6-11) und Kolosser-Hymnus (Kol. 1,15-20)</a:t>
            </a:r>
          </a:p>
          <a:p>
            <a:endParaRPr lang="de-DE" dirty="0"/>
          </a:p>
          <a:p>
            <a:r>
              <a:rPr lang="de-DE" dirty="0"/>
              <a:t>Bischof Ambrosius von Mailand (4. Jh.): macht das </a:t>
            </a:r>
            <a:r>
              <a:rPr lang="de-DE" dirty="0" err="1"/>
              <a:t>antiphonale</a:t>
            </a:r>
            <a:r>
              <a:rPr lang="de-DE" dirty="0"/>
              <a:t> (</a:t>
            </a:r>
            <a:r>
              <a:rPr lang="de-DE" dirty="0" err="1"/>
              <a:t>wechselchörige</a:t>
            </a:r>
            <a:r>
              <a:rPr lang="de-DE" dirty="0"/>
              <a:t>) Psalmensingen und die Form des Hymnus als Urform des Gemeindeliedes in der West-Kirche heimisch:</a:t>
            </a:r>
          </a:p>
          <a:p>
            <a:pPr marL="285750" indent="-285750">
              <a:buFontTx/>
              <a:buChar char="-"/>
            </a:pPr>
            <a:r>
              <a:rPr lang="de-DE" dirty="0"/>
              <a:t>Alle Strophen sind gleich gebaut</a:t>
            </a:r>
          </a:p>
          <a:p>
            <a:pPr marL="285750" indent="-285750">
              <a:buFontTx/>
              <a:buChar char="-"/>
            </a:pPr>
            <a:r>
              <a:rPr lang="de-DE" dirty="0"/>
              <a:t>Eine Strophe hat 4 Zeilen</a:t>
            </a:r>
          </a:p>
          <a:p>
            <a:pPr marL="285750" indent="-285750">
              <a:buFontTx/>
              <a:buChar char="-"/>
            </a:pPr>
            <a:r>
              <a:rPr lang="de-DE" dirty="0"/>
              <a:t>Jede Zeile hat gleich viele Silben</a:t>
            </a:r>
          </a:p>
          <a:p>
            <a:pPr marL="285750" indent="-285750">
              <a:buFontTx/>
              <a:buChar char="-"/>
            </a:pPr>
            <a:endParaRPr lang="de-DE" dirty="0"/>
          </a:p>
          <a:p>
            <a:r>
              <a:rPr lang="de-DE" dirty="0"/>
              <a:t>Tägliche Stundengebete in den Klöstern</a:t>
            </a:r>
          </a:p>
          <a:p>
            <a:endParaRPr lang="de-DE" dirty="0"/>
          </a:p>
          <a:p>
            <a:r>
              <a:rPr lang="de-DE" dirty="0"/>
              <a:t>Der gregorianische Choral (nach Papst Gregor I., 5. Jh.), einstimmig, Latein, nicht von der Gemeinde, sondern von Priestern oder einer Chorgruppe (Schola) gesungen</a:t>
            </a:r>
          </a:p>
          <a:p>
            <a:endParaRPr lang="de-DE" dirty="0"/>
          </a:p>
          <a:p>
            <a:r>
              <a:rPr lang="de-DE" dirty="0"/>
              <a:t>Volkssprachliche Lieder – weltliche Lieder durch Meistersinger, nicht im Gottesdienst</a:t>
            </a:r>
          </a:p>
          <a:p>
            <a:endParaRPr lang="de-DE" dirty="0"/>
          </a:p>
          <a:p>
            <a:r>
              <a:rPr lang="de-DE" dirty="0"/>
              <a:t>Verschiedene Formen: Leise (mit Kyrieleis-Ruf) / </a:t>
            </a:r>
            <a:r>
              <a:rPr lang="de-DE" dirty="0" err="1"/>
              <a:t>Cantio</a:t>
            </a:r>
            <a:r>
              <a:rPr lang="de-DE" dirty="0"/>
              <a:t> (Lied, deutsch-latein) / Deutsche Lieder / Kontrafaktur (weltliches Lied wird mit geistlichem Text versehen) / Übersetzungen (meist aus dem Lateinischen)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7C12666-BB7B-FE84-ED4A-B837CBE9E32C}"/>
              </a:ext>
            </a:extLst>
          </p:cNvPr>
          <p:cNvSpPr txBox="1"/>
          <p:nvPr/>
        </p:nvSpPr>
        <p:spPr>
          <a:xfrm>
            <a:off x="177282" y="6316824"/>
            <a:ext cx="1183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Kurzseminar Hymnologie mit KMD Attila Kalman								       Internationale Hochschule Liebenzell</a:t>
            </a:r>
          </a:p>
        </p:txBody>
      </p:sp>
    </p:spTree>
    <p:extLst>
      <p:ext uri="{BB962C8B-B14F-4D97-AF65-F5344CB8AC3E}">
        <p14:creationId xmlns:p14="http://schemas.microsoft.com/office/powerpoint/2010/main" val="19558676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0CF49D3A-5B05-0495-A06A-C3982C7FBBC6}"/>
              </a:ext>
            </a:extLst>
          </p:cNvPr>
          <p:cNvSpPr txBox="1"/>
          <p:nvPr/>
        </p:nvSpPr>
        <p:spPr>
          <a:xfrm>
            <a:off x="298580" y="102637"/>
            <a:ext cx="1140200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Die Reformation – das „allgemeine Priestertum aller Gläubigen“</a:t>
            </a:r>
          </a:p>
          <a:p>
            <a:endParaRPr lang="de-DE" dirty="0"/>
          </a:p>
          <a:p>
            <a:r>
              <a:rPr lang="de-DE" dirty="0"/>
              <a:t>Das Lied der Reformation ist nicht nur liturgisches Lied, sondern auch Kampf- und Propagandalied, verbreitet auf dem damals neuen Massenmedium des gedruckten Flugblatts</a:t>
            </a:r>
          </a:p>
          <a:p>
            <a:endParaRPr lang="de-DE" dirty="0"/>
          </a:p>
          <a:p>
            <a:r>
              <a:rPr lang="de-DE" dirty="0"/>
              <a:t>Martin Luther (1483-1546) als Liedermacher:</a:t>
            </a:r>
          </a:p>
          <a:p>
            <a:pPr marL="285750" indent="-285750">
              <a:buFontTx/>
              <a:buChar char="-"/>
            </a:pPr>
            <a:r>
              <a:rPr lang="de-DE" dirty="0" err="1"/>
              <a:t>Psalmlieder</a:t>
            </a:r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/>
              <a:t>Festlieder</a:t>
            </a:r>
          </a:p>
          <a:p>
            <a:pPr marL="285750" indent="-285750">
              <a:buFontTx/>
              <a:buChar char="-"/>
            </a:pPr>
            <a:r>
              <a:rPr lang="de-DE" dirty="0"/>
              <a:t>Deutsche Messe</a:t>
            </a:r>
          </a:p>
          <a:p>
            <a:pPr marL="285750" indent="-285750">
              <a:buFontTx/>
              <a:buChar char="-"/>
            </a:pPr>
            <a:r>
              <a:rPr lang="de-DE" dirty="0" err="1"/>
              <a:t>Katekismus</a:t>
            </a:r>
            <a:r>
              <a:rPr lang="de-DE" dirty="0"/>
              <a:t>-Lieder</a:t>
            </a:r>
          </a:p>
          <a:p>
            <a:endParaRPr lang="de-DE" dirty="0"/>
          </a:p>
          <a:p>
            <a:r>
              <a:rPr lang="de-DE" dirty="0"/>
              <a:t>Weitere wichtige Namen:</a:t>
            </a:r>
          </a:p>
          <a:p>
            <a:pPr marL="285750" indent="-285750">
              <a:buFontTx/>
              <a:buChar char="-"/>
            </a:pPr>
            <a:r>
              <a:rPr lang="de-DE" dirty="0"/>
              <a:t>Johann Walter (1496-1570)</a:t>
            </a:r>
          </a:p>
          <a:p>
            <a:pPr marL="285750" indent="-285750">
              <a:buFontTx/>
              <a:buChar char="-"/>
            </a:pPr>
            <a:r>
              <a:rPr lang="de-DE" dirty="0"/>
              <a:t>Nikolaus Hermann (1500-1561)</a:t>
            </a:r>
          </a:p>
          <a:p>
            <a:pPr marL="285750" indent="-285750">
              <a:buFontTx/>
              <a:buChar char="-"/>
            </a:pPr>
            <a:r>
              <a:rPr lang="de-DE" dirty="0"/>
              <a:t>Thomas Müntzer (1490-1525)</a:t>
            </a:r>
          </a:p>
          <a:p>
            <a:pPr marL="285750" indent="-285750">
              <a:buFontTx/>
              <a:buChar char="-"/>
            </a:pPr>
            <a:r>
              <a:rPr lang="de-DE" dirty="0"/>
              <a:t>Böhmische Brüder</a:t>
            </a:r>
          </a:p>
          <a:p>
            <a:pPr marL="285750" indent="-285750">
              <a:buFontTx/>
              <a:buChar char="-"/>
            </a:pPr>
            <a:r>
              <a:rPr lang="de-DE" dirty="0"/>
              <a:t>Brüdergemeinen</a:t>
            </a:r>
          </a:p>
          <a:p>
            <a:pPr marL="285750" indent="-285750">
              <a:buFontTx/>
              <a:buChar char="-"/>
            </a:pPr>
            <a:r>
              <a:rPr lang="de-DE" dirty="0"/>
              <a:t>Ambrosius Blarer (1492-1564)</a:t>
            </a:r>
          </a:p>
          <a:p>
            <a:pPr marL="285750" indent="-285750">
              <a:buFontTx/>
              <a:buChar char="-"/>
            </a:pPr>
            <a:r>
              <a:rPr lang="de-DE" dirty="0"/>
              <a:t>Melchior Vulpius (1570-1615)</a:t>
            </a:r>
          </a:p>
          <a:p>
            <a:pPr marL="285750" indent="-285750">
              <a:buFontTx/>
              <a:buChar char="-"/>
            </a:pPr>
            <a:r>
              <a:rPr lang="de-DE" dirty="0"/>
              <a:t>Michael Praetorius (1571-1621)</a:t>
            </a:r>
          </a:p>
          <a:p>
            <a:pPr marL="285750" indent="-285750">
              <a:buFontTx/>
              <a:buChar char="-"/>
            </a:pPr>
            <a:r>
              <a:rPr lang="de-DE" dirty="0"/>
              <a:t>Johann Hermann Schein (1586-1630)</a:t>
            </a:r>
          </a:p>
          <a:p>
            <a:pPr marL="285750" indent="-285750">
              <a:buFontTx/>
              <a:buChar char="-"/>
            </a:pP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2AA3F6F-E635-C883-8114-80B8414205DC}"/>
              </a:ext>
            </a:extLst>
          </p:cNvPr>
          <p:cNvSpPr txBox="1"/>
          <p:nvPr/>
        </p:nvSpPr>
        <p:spPr>
          <a:xfrm>
            <a:off x="177282" y="6316824"/>
            <a:ext cx="1183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Kurzseminar Hymnologie mit KMD Attila Kalman								       Internationale Hochschule Liebenzell</a:t>
            </a:r>
          </a:p>
        </p:txBody>
      </p:sp>
    </p:spTree>
    <p:extLst>
      <p:ext uri="{BB962C8B-B14F-4D97-AF65-F5344CB8AC3E}">
        <p14:creationId xmlns:p14="http://schemas.microsoft.com/office/powerpoint/2010/main" val="10266115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3C137519-C00A-3FC5-C8B8-C2F527938F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64" y="214604"/>
            <a:ext cx="6423660" cy="558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878E16CD-07D1-E3B6-4B72-87BD63BB45F6}"/>
              </a:ext>
            </a:extLst>
          </p:cNvPr>
          <p:cNvSpPr txBox="1"/>
          <p:nvPr/>
        </p:nvSpPr>
        <p:spPr>
          <a:xfrm>
            <a:off x="7763070" y="4602275"/>
            <a:ext cx="41386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 299 / Ö / Psalm 130</a:t>
            </a:r>
          </a:p>
          <a:p>
            <a:pPr>
              <a:buNone/>
            </a:pPr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Text: Martin Luther 1524 ZÜRICH UM 1533/34</a:t>
            </a:r>
          </a:p>
          <a:p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Musik: Martin Luther 1524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AED3A7B-2ABE-E032-C781-19E4498703D8}"/>
              </a:ext>
            </a:extLst>
          </p:cNvPr>
          <p:cNvSpPr txBox="1"/>
          <p:nvPr/>
        </p:nvSpPr>
        <p:spPr>
          <a:xfrm>
            <a:off x="177282" y="6316824"/>
            <a:ext cx="1183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Kurzseminar Hymnologie mit KMD Attila Kalman								       Internationale Hochschule Liebenzell</a:t>
            </a:r>
          </a:p>
        </p:txBody>
      </p:sp>
    </p:spTree>
    <p:extLst>
      <p:ext uri="{BB962C8B-B14F-4D97-AF65-F5344CB8AC3E}">
        <p14:creationId xmlns:p14="http://schemas.microsoft.com/office/powerpoint/2010/main" val="2866403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3D0544F3-7E53-909E-8F20-EDB355E13266}"/>
              </a:ext>
            </a:extLst>
          </p:cNvPr>
          <p:cNvSpPr txBox="1"/>
          <p:nvPr/>
        </p:nvSpPr>
        <p:spPr>
          <a:xfrm>
            <a:off x="177282" y="6316824"/>
            <a:ext cx="1183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Kurzseminar Hymnologie mit KMD Attila Kalman								       Internationale Hochschule Liebenzell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6AE46813-0D70-4F9A-D3B0-E2641799A1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193" y="73899"/>
            <a:ext cx="7267322" cy="58137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2F1516A4-D951-ADA3-B1B6-9291417997B2}"/>
              </a:ext>
            </a:extLst>
          </p:cNvPr>
          <p:cNvSpPr txBox="1"/>
          <p:nvPr/>
        </p:nvSpPr>
        <p:spPr>
          <a:xfrm>
            <a:off x="8195232" y="3993502"/>
            <a:ext cx="37415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 344 / Matthäus 6,9-13</a:t>
            </a:r>
          </a:p>
          <a:p>
            <a:pPr>
              <a:buNone/>
            </a:pPr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Text: Martin Luther 1539</a:t>
            </a:r>
          </a:p>
          <a:p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Musik: TISCHSEGEN DES MÖNCH VON SALZBURG VOR 1396, BÖHMISCHE BRÜDER 1531, MARTIN LUTHER 1539</a:t>
            </a:r>
          </a:p>
        </p:txBody>
      </p:sp>
    </p:spTree>
    <p:extLst>
      <p:ext uri="{BB962C8B-B14F-4D97-AF65-F5344CB8AC3E}">
        <p14:creationId xmlns:p14="http://schemas.microsoft.com/office/powerpoint/2010/main" val="664042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ECB03B65-1551-EB9B-0B2A-9451C286C2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50" y="164309"/>
            <a:ext cx="9346992" cy="517280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02383633-854C-D5C3-F091-AEAF8BC491B7}"/>
              </a:ext>
            </a:extLst>
          </p:cNvPr>
          <p:cNvSpPr txBox="1"/>
          <p:nvPr/>
        </p:nvSpPr>
        <p:spPr>
          <a:xfrm>
            <a:off x="9700882" y="1987421"/>
            <a:ext cx="239796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 421/ Ö</a:t>
            </a:r>
          </a:p>
          <a:p>
            <a:pPr>
              <a:buNone/>
            </a:pPr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Text: Martin Luther 1529 NACH DER ANTIPHON »DA PACEM, DOMINE« 9. JH. (MELODIE NACH NR. 4) ÖKUMENISCHE FASSUNG 1973</a:t>
            </a:r>
          </a:p>
          <a:p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Musik: Martin Luther 1529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7AA583F-13EE-E5E9-5350-CD0AF49F557A}"/>
              </a:ext>
            </a:extLst>
          </p:cNvPr>
          <p:cNvSpPr txBox="1"/>
          <p:nvPr/>
        </p:nvSpPr>
        <p:spPr>
          <a:xfrm>
            <a:off x="177282" y="6316824"/>
            <a:ext cx="1183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Kurzseminar Hymnologie mit KMD Attila Kalman								       Internationale Hochschule Liebenzell</a:t>
            </a:r>
          </a:p>
        </p:txBody>
      </p:sp>
    </p:spTree>
    <p:extLst>
      <p:ext uri="{BB962C8B-B14F-4D97-AF65-F5344CB8AC3E}">
        <p14:creationId xmlns:p14="http://schemas.microsoft.com/office/powerpoint/2010/main" val="4145428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11A120-F412-F60D-80A7-CF03CB4B46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DE2AE1A6-5CC8-BD06-3BC6-E4B92CC5B293}"/>
              </a:ext>
            </a:extLst>
          </p:cNvPr>
          <p:cNvSpPr txBox="1"/>
          <p:nvPr/>
        </p:nvSpPr>
        <p:spPr>
          <a:xfrm>
            <a:off x="298580" y="102637"/>
            <a:ext cx="1140200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Die Reformation – das „allgemeine Priestertum aller Gläubigen“</a:t>
            </a:r>
          </a:p>
          <a:p>
            <a:endParaRPr lang="de-DE" dirty="0"/>
          </a:p>
          <a:p>
            <a:r>
              <a:rPr lang="de-DE" dirty="0"/>
              <a:t>Das Lied der Reformation ist nicht nur liturgisches Lied, sondern auch Kampf- und Propagandalied, verbreitet auf dem damals neuen Massenmedium des gedruckten Flugblatts</a:t>
            </a:r>
          </a:p>
          <a:p>
            <a:endParaRPr lang="de-DE" dirty="0"/>
          </a:p>
          <a:p>
            <a:r>
              <a:rPr lang="de-DE" dirty="0"/>
              <a:t>Martin Luther (1483-1546) als Liedermacher:</a:t>
            </a:r>
          </a:p>
          <a:p>
            <a:pPr marL="285750" indent="-285750">
              <a:buFontTx/>
              <a:buChar char="-"/>
            </a:pPr>
            <a:r>
              <a:rPr lang="de-DE" dirty="0" err="1"/>
              <a:t>Psalmlieder</a:t>
            </a:r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/>
              <a:t>Festlieder</a:t>
            </a:r>
          </a:p>
          <a:p>
            <a:pPr marL="285750" indent="-285750">
              <a:buFontTx/>
              <a:buChar char="-"/>
            </a:pPr>
            <a:r>
              <a:rPr lang="de-DE" dirty="0"/>
              <a:t>Deutsche Messe</a:t>
            </a:r>
          </a:p>
          <a:p>
            <a:pPr marL="285750" indent="-285750">
              <a:buFontTx/>
              <a:buChar char="-"/>
            </a:pPr>
            <a:r>
              <a:rPr lang="de-DE" dirty="0" err="1"/>
              <a:t>Katekismus</a:t>
            </a:r>
            <a:r>
              <a:rPr lang="de-DE" dirty="0"/>
              <a:t>-Lieder</a:t>
            </a:r>
          </a:p>
          <a:p>
            <a:endParaRPr lang="de-DE" dirty="0"/>
          </a:p>
          <a:p>
            <a:r>
              <a:rPr lang="de-DE" dirty="0"/>
              <a:t>Weitere wichtige Namen:</a:t>
            </a:r>
          </a:p>
          <a:p>
            <a:pPr marL="285750" indent="-285750">
              <a:buFontTx/>
              <a:buChar char="-"/>
            </a:pPr>
            <a:r>
              <a:rPr lang="de-DE" dirty="0"/>
              <a:t>Johann Walter (1496-1570)</a:t>
            </a:r>
          </a:p>
          <a:p>
            <a:pPr marL="285750" indent="-285750">
              <a:buFontTx/>
              <a:buChar char="-"/>
            </a:pPr>
            <a:r>
              <a:rPr lang="de-DE" dirty="0"/>
              <a:t>Nikolaus Hermann (1500-1561)</a:t>
            </a:r>
          </a:p>
          <a:p>
            <a:pPr marL="285750" indent="-285750">
              <a:buFontTx/>
              <a:buChar char="-"/>
            </a:pPr>
            <a:r>
              <a:rPr lang="de-DE" dirty="0"/>
              <a:t>Thomas Müntzer (1490-1525)</a:t>
            </a:r>
          </a:p>
          <a:p>
            <a:pPr marL="285750" indent="-285750">
              <a:buFontTx/>
              <a:buChar char="-"/>
            </a:pPr>
            <a:r>
              <a:rPr lang="de-DE" dirty="0"/>
              <a:t>Böhmische Brüder</a:t>
            </a:r>
          </a:p>
          <a:p>
            <a:pPr marL="285750" indent="-285750">
              <a:buFontTx/>
              <a:buChar char="-"/>
            </a:pPr>
            <a:r>
              <a:rPr lang="de-DE" dirty="0"/>
              <a:t>Brüdergemeinen</a:t>
            </a:r>
          </a:p>
          <a:p>
            <a:pPr marL="285750" indent="-285750">
              <a:buFontTx/>
              <a:buChar char="-"/>
            </a:pPr>
            <a:r>
              <a:rPr lang="de-DE" dirty="0"/>
              <a:t>Ambrosius Blarer (1492-1564)</a:t>
            </a:r>
          </a:p>
          <a:p>
            <a:pPr marL="285750" indent="-285750">
              <a:buFontTx/>
              <a:buChar char="-"/>
            </a:pPr>
            <a:r>
              <a:rPr lang="de-DE" dirty="0"/>
              <a:t>Melchior Vulpius (1570-1615)</a:t>
            </a:r>
          </a:p>
          <a:p>
            <a:pPr marL="285750" indent="-285750">
              <a:buFontTx/>
              <a:buChar char="-"/>
            </a:pPr>
            <a:r>
              <a:rPr lang="de-DE" dirty="0"/>
              <a:t>Michael Praetorius (1571-1621)</a:t>
            </a:r>
          </a:p>
          <a:p>
            <a:pPr marL="285750" indent="-285750">
              <a:buFontTx/>
              <a:buChar char="-"/>
            </a:pPr>
            <a:r>
              <a:rPr lang="de-DE" dirty="0"/>
              <a:t>Johann Hermann Schein (1586-1630)</a:t>
            </a:r>
          </a:p>
          <a:p>
            <a:pPr marL="285750" indent="-285750">
              <a:buFontTx/>
              <a:buChar char="-"/>
            </a:pP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98ED8BE-5B75-CBF2-F2DF-5DF9C6CD3B8C}"/>
              </a:ext>
            </a:extLst>
          </p:cNvPr>
          <p:cNvSpPr txBox="1"/>
          <p:nvPr/>
        </p:nvSpPr>
        <p:spPr>
          <a:xfrm>
            <a:off x="177282" y="6316824"/>
            <a:ext cx="1183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Kurzseminar Hymnologie mit KMD Attila Kalman								       Internationale Hochschule Liebenzell</a:t>
            </a:r>
          </a:p>
        </p:txBody>
      </p:sp>
    </p:spTree>
    <p:extLst>
      <p:ext uri="{BB962C8B-B14F-4D97-AF65-F5344CB8AC3E}">
        <p14:creationId xmlns:p14="http://schemas.microsoft.com/office/powerpoint/2010/main" val="11240187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Katalog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TM10001114[[fn=Katalog]]</Template>
  <TotalTime>0</TotalTime>
  <Words>924</Words>
  <Application>Microsoft Office PowerPoint</Application>
  <PresentationFormat>Breitbild</PresentationFormat>
  <Paragraphs>117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Aptos Narrow</vt:lpstr>
      <vt:lpstr>Arial</vt:lpstr>
      <vt:lpstr>Gill Sans MT</vt:lpstr>
      <vt:lpstr>Times New Roman</vt:lpstr>
      <vt:lpstr>Katalog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Attila Kalman</dc:creator>
  <cp:lastModifiedBy>Attila Kalman</cp:lastModifiedBy>
  <cp:revision>83</cp:revision>
  <dcterms:created xsi:type="dcterms:W3CDTF">2025-03-27T10:20:18Z</dcterms:created>
  <dcterms:modified xsi:type="dcterms:W3CDTF">2025-04-28T14:30:23Z</dcterms:modified>
</cp:coreProperties>
</file>