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1" r:id="rId4"/>
    <p:sldId id="279" r:id="rId5"/>
    <p:sldId id="280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Oh-BDLGgmc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kd.de/evangelisches-gesangbuch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DF630A4C-55C6-54D8-9DC7-A2F3371F04C8}"/>
              </a:ext>
            </a:extLst>
          </p:cNvPr>
          <p:cNvSpPr txBox="1"/>
          <p:nvPr/>
        </p:nvSpPr>
        <p:spPr>
          <a:xfrm>
            <a:off x="2416628" y="1222310"/>
            <a:ext cx="86214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0" b="1" dirty="0">
                <a:latin typeface="Aptos Narrow" panose="020B0004020202020204" pitchFamily="34" charset="0"/>
              </a:rPr>
              <a:t>Kurzseminar Hymnologie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54EAE11-70E9-881A-5859-15311C04DADD}"/>
              </a:ext>
            </a:extLst>
          </p:cNvPr>
          <p:cNvSpPr txBox="1"/>
          <p:nvPr/>
        </p:nvSpPr>
        <p:spPr>
          <a:xfrm>
            <a:off x="2416628" y="2537355"/>
            <a:ext cx="8621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/>
              <a:t>mit KMD Attila Kalman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7CAA756-D5DC-8FAF-A57E-BC270BF62105}"/>
              </a:ext>
            </a:extLst>
          </p:cNvPr>
          <p:cNvSpPr txBox="1"/>
          <p:nvPr/>
        </p:nvSpPr>
        <p:spPr>
          <a:xfrm>
            <a:off x="2416627" y="6260841"/>
            <a:ext cx="862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Internationale Hochschule Liebenzell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E4F971C-D57C-48BD-F3DA-4C6C9BAA3B90}"/>
              </a:ext>
            </a:extLst>
          </p:cNvPr>
          <p:cNvSpPr txBox="1"/>
          <p:nvPr/>
        </p:nvSpPr>
        <p:spPr>
          <a:xfrm>
            <a:off x="2416627" y="4142792"/>
            <a:ext cx="8621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Teil 5</a:t>
            </a:r>
          </a:p>
        </p:txBody>
      </p:sp>
    </p:spTree>
    <p:extLst>
      <p:ext uri="{BB962C8B-B14F-4D97-AF65-F5344CB8AC3E}">
        <p14:creationId xmlns:p14="http://schemas.microsoft.com/office/powerpoint/2010/main" val="22073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49C5707F-F132-D023-94AE-43E73555CA2A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A56E643-760B-AFCB-01AE-5D26EBDA5430}"/>
              </a:ext>
            </a:extLst>
          </p:cNvPr>
          <p:cNvSpPr txBox="1"/>
          <p:nvPr/>
        </p:nvSpPr>
        <p:spPr>
          <a:xfrm>
            <a:off x="339012" y="429209"/>
            <a:ext cx="115139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Fünf Seminartermine im Heinrich-</a:t>
            </a:r>
            <a:r>
              <a:rPr lang="de-DE" sz="2400" b="1" dirty="0" err="1"/>
              <a:t>Coerper</a:t>
            </a:r>
            <a:r>
              <a:rPr lang="de-DE" sz="2400" b="1" dirty="0"/>
              <a:t>-Saal (1) und im Raum 130 (II-V):</a:t>
            </a:r>
          </a:p>
          <a:p>
            <a:endParaRPr lang="de-DE" dirty="0"/>
          </a:p>
          <a:p>
            <a:r>
              <a:rPr lang="de-DE" dirty="0"/>
              <a:t>Mittwoch, 9. April 2025, 14.15-16.00 Uhr</a:t>
            </a:r>
          </a:p>
          <a:p>
            <a:r>
              <a:rPr lang="de-DE" sz="2400" b="1" dirty="0"/>
              <a:t>1 – 500 Jahre Evangelisches Gesangbuch</a:t>
            </a:r>
          </a:p>
          <a:p>
            <a:endParaRPr lang="de-DE" dirty="0"/>
          </a:p>
          <a:p>
            <a:r>
              <a:rPr lang="de-DE" dirty="0"/>
              <a:t>Mittwoch, 30. April 2025, 14.15-16.00 Uhr</a:t>
            </a:r>
          </a:p>
          <a:p>
            <a:r>
              <a:rPr lang="de-DE" sz="2400" b="1" dirty="0"/>
              <a:t>2 – Einführung und Anfänge des Gemeindesingens bis zur Reformation</a:t>
            </a:r>
          </a:p>
          <a:p>
            <a:endParaRPr lang="de-DE" dirty="0"/>
          </a:p>
          <a:p>
            <a:r>
              <a:rPr lang="de-DE" dirty="0"/>
              <a:t>Mittwoch, 7. Mai 2025, 14.15-16.00 Uhr</a:t>
            </a:r>
          </a:p>
          <a:p>
            <a:r>
              <a:rPr lang="de-DE" sz="2400" b="1" dirty="0"/>
              <a:t>3 – Gemeindelied nach der Reformation bis zur Romantik</a:t>
            </a:r>
          </a:p>
          <a:p>
            <a:endParaRPr lang="de-DE" dirty="0"/>
          </a:p>
          <a:p>
            <a:r>
              <a:rPr lang="de-DE" dirty="0"/>
              <a:t>Mittwoch, 14. Mai 2025, 14.15-16.00 Uhr</a:t>
            </a:r>
          </a:p>
          <a:p>
            <a:r>
              <a:rPr lang="de-DE" sz="2400" b="1" dirty="0"/>
              <a:t>4 – 20. Jahrhundert, Moderne Klassik, Neues Lied, Beihefte</a:t>
            </a:r>
          </a:p>
          <a:p>
            <a:endParaRPr lang="de-DE" dirty="0"/>
          </a:p>
          <a:p>
            <a:r>
              <a:rPr lang="de-DE" dirty="0">
                <a:solidFill>
                  <a:srgbClr val="FF0000"/>
                </a:solidFill>
              </a:rPr>
              <a:t>Mittwoch, 21. Mai 2025, 14.15-16.00 Uhr</a:t>
            </a:r>
          </a:p>
          <a:p>
            <a:r>
              <a:rPr lang="de-DE" sz="2400" b="1" dirty="0">
                <a:solidFill>
                  <a:srgbClr val="FF0000"/>
                </a:solidFill>
              </a:rPr>
              <a:t>5 – Worship, Ausblick, neues Gesangbuch 2028, Diskussion, Evergreens…</a:t>
            </a:r>
          </a:p>
        </p:txBody>
      </p:sp>
    </p:spTree>
    <p:extLst>
      <p:ext uri="{BB962C8B-B14F-4D97-AF65-F5344CB8AC3E}">
        <p14:creationId xmlns:p14="http://schemas.microsoft.com/office/powerpoint/2010/main" val="128787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D6BC1982-54FE-D4F7-B9F4-DEDEF1004A5D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AA51692-0E5F-D284-D72C-26F97F30C4B5}"/>
              </a:ext>
            </a:extLst>
          </p:cNvPr>
          <p:cNvSpPr txBox="1"/>
          <p:nvPr/>
        </p:nvSpPr>
        <p:spPr>
          <a:xfrm>
            <a:off x="270588" y="289249"/>
            <a:ext cx="1154196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Ablauf der Seminareinheiten, Vorgehensweise</a:t>
            </a:r>
          </a:p>
          <a:p>
            <a:endParaRPr lang="de-DE" sz="2400" dirty="0"/>
          </a:p>
          <a:p>
            <a:r>
              <a:rPr lang="de-DE" sz="2400" dirty="0"/>
              <a:t>Leitfaden, Stichworte, Namen und viele Lieder aus dem aktuellen Evangelischen Gesangbuch per PowerPoint auf Leinwand. Diese Datei ist auf der Internetseite von Attila unter www.kalman.de (dort unter „Liebenzell“) herunterladbar.</a:t>
            </a:r>
          </a:p>
          <a:p>
            <a:endParaRPr lang="de-DE" sz="2400" dirty="0"/>
          </a:p>
          <a:p>
            <a:r>
              <a:rPr lang="de-DE" sz="2400" dirty="0"/>
              <a:t>Viele der wichtigsten Lieder findet man im Heft „Unsere Kernlieder – 33 Lieder aus dem Evangelischen Gesangbuch“. Jede/r Teilnehmer/in des Seminars bekommt ein Heft grundsätzlich kostenlos! Wenn man die Hochschule finanziell entlasten möchte, kann man freiwillig die Kosten des Heftes (2,50 Euro) in das dafür vorgesehene Kästchen legen.</a:t>
            </a:r>
          </a:p>
          <a:p>
            <a:endParaRPr lang="de-DE" sz="2400" dirty="0"/>
          </a:p>
          <a:p>
            <a:r>
              <a:rPr lang="de-DE" sz="2400" dirty="0"/>
              <a:t>Alle Lieder, die im Heft oder in der </a:t>
            </a:r>
            <a:r>
              <a:rPr lang="de-DE" sz="2400" dirty="0" err="1"/>
              <a:t>PowerPointdatei</a:t>
            </a:r>
            <a:r>
              <a:rPr lang="de-DE" sz="2400" dirty="0"/>
              <a:t> nicht zu finden sind, gibt es für alle als Kopien.</a:t>
            </a:r>
          </a:p>
        </p:txBody>
      </p:sp>
    </p:spTree>
    <p:extLst>
      <p:ext uri="{BB962C8B-B14F-4D97-AF65-F5344CB8AC3E}">
        <p14:creationId xmlns:p14="http://schemas.microsoft.com/office/powerpoint/2010/main" val="1619687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E12B8EA7-7C60-B8BF-FBAB-4CD6C058700B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623A29A-127A-812E-8E29-A52D448CD67F}"/>
              </a:ext>
            </a:extLst>
          </p:cNvPr>
          <p:cNvSpPr txBox="1"/>
          <p:nvPr/>
        </p:nvSpPr>
        <p:spPr>
          <a:xfrm>
            <a:off x="326571" y="363894"/>
            <a:ext cx="1120606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Lobpreis – Geschichte im Film </a:t>
            </a:r>
            <a:r>
              <a:rPr lang="de-DE" dirty="0"/>
              <a:t>(8 Minuten), herausgegeben u.a. vom </a:t>
            </a:r>
            <a:r>
              <a:rPr lang="de-DE" dirty="0" err="1"/>
              <a:t>ejw</a:t>
            </a:r>
            <a:r>
              <a:rPr lang="de-DE" dirty="0"/>
              <a:t> Württemberg:</a:t>
            </a:r>
          </a:p>
          <a:p>
            <a:endParaRPr lang="de-DE" dirty="0"/>
          </a:p>
          <a:p>
            <a:r>
              <a:rPr lang="de-DE" sz="1800" u="sng" kern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Die Geschichte der Lobpreismusik</a:t>
            </a:r>
            <a:r>
              <a:rPr lang="de-DE" u="sng" kern="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de-DE" dirty="0"/>
              <a:t>https://www.youtube.com/watch?v=yOh-BDLGgmc)</a:t>
            </a:r>
          </a:p>
          <a:p>
            <a:endParaRPr lang="de-DE" dirty="0"/>
          </a:p>
          <a:p>
            <a:r>
              <a:rPr lang="de-DE" b="1" dirty="0"/>
              <a:t>Sammlungen mit Anbetungsliedern seit den 1950er Jahren: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Jesu Name nie verklinget (ab 1959)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Du bist Herr (ab 1988)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Feiert Jesus (ab 1995)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In Love With Jesus (2000)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Feiern und Loben (2003)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r>
              <a:rPr lang="de-DE" b="1" dirty="0"/>
              <a:t>Situation in den Gemeinden – Kurze Diskussion: </a:t>
            </a:r>
            <a:r>
              <a:rPr lang="de-DE" dirty="0"/>
              <a:t>Aus welchen Liederbüchern oder Heften wird gesungen? Welches Liedgut?</a:t>
            </a:r>
          </a:p>
          <a:p>
            <a:endParaRPr lang="de-DE" dirty="0"/>
          </a:p>
          <a:p>
            <a:r>
              <a:rPr lang="de-DE" b="1" dirty="0"/>
              <a:t>Gemeinschaft von Taizé </a:t>
            </a:r>
            <a:r>
              <a:rPr lang="de-DE" dirty="0"/>
              <a:t>in Frankreich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Gegründet 1942 von Prior Roger Schutz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Ca. 100 Brüder (ehelos) aus 25 Ländern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Ökumenische Jugendtreffen mit jährlich ca. 100.000 Teilnehmenden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Weltweit bekannt sind die dort entstandenen Gesänge</a:t>
            </a:r>
          </a:p>
        </p:txBody>
      </p:sp>
    </p:spTree>
    <p:extLst>
      <p:ext uri="{BB962C8B-B14F-4D97-AF65-F5344CB8AC3E}">
        <p14:creationId xmlns:p14="http://schemas.microsoft.com/office/powerpoint/2010/main" val="195586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A0F842E6-9B88-C048-09B0-E6AF435E1113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E4BB977-C255-417B-34E2-1DCE92F5C82A}"/>
              </a:ext>
            </a:extLst>
          </p:cNvPr>
          <p:cNvSpPr txBox="1"/>
          <p:nvPr/>
        </p:nvSpPr>
        <p:spPr>
          <a:xfrm>
            <a:off x="177281" y="186612"/>
            <a:ext cx="1172857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Liturgische Lieder im neuen Gewand </a:t>
            </a:r>
            <a:r>
              <a:rPr lang="de-DE" dirty="0"/>
              <a:t>im EG und im Beiheft „wo wir dich loben PLUS“:</a:t>
            </a:r>
          </a:p>
          <a:p>
            <a:r>
              <a:rPr lang="de-DE" dirty="0"/>
              <a:t>Lieder für Gloria, Credo (Glaubensbekenntnis), Gebet, Vater Unser u.a.</a:t>
            </a:r>
          </a:p>
          <a:p>
            <a:endParaRPr lang="de-DE" dirty="0"/>
          </a:p>
          <a:p>
            <a:r>
              <a:rPr lang="de-DE" b="1" dirty="0"/>
              <a:t>Ausblick: Hymnologie und Kirchenmusik in den theologischen Ausbildungen, Hochschulen und Universitäten – Kurze Diskussion: </a:t>
            </a:r>
            <a:r>
              <a:rPr lang="de-DE" dirty="0"/>
              <a:t>Was ist Stand? Was sollte sein?</a:t>
            </a:r>
          </a:p>
          <a:p>
            <a:endParaRPr lang="de-DE" dirty="0"/>
          </a:p>
          <a:p>
            <a:r>
              <a:rPr lang="de-DE" b="1" dirty="0"/>
              <a:t>Neue Lieder zum Kirchenjahr </a:t>
            </a:r>
            <a:r>
              <a:rPr lang="de-DE" dirty="0"/>
              <a:t>singen aus dem Beiheft „wo wir dich loben PLUS“:</a:t>
            </a:r>
          </a:p>
          <a:p>
            <a:r>
              <a:rPr lang="de-DE" dirty="0"/>
              <a:t>Lieder zu Weihnachten, Passion, Ostern, Pfingsten, u.a.</a:t>
            </a:r>
          </a:p>
          <a:p>
            <a:endParaRPr lang="de-DE" dirty="0"/>
          </a:p>
          <a:p>
            <a:r>
              <a:rPr lang="de-DE" b="1" dirty="0"/>
              <a:t>Neues Gesangbuch 2028</a:t>
            </a:r>
          </a:p>
          <a:p>
            <a:r>
              <a:rPr lang="de-DE" dirty="0"/>
              <a:t>•	EKD: Neues Gesangbuch kommt am 1. Advent 2028</a:t>
            </a:r>
          </a:p>
          <a:p>
            <a:r>
              <a:rPr lang="de-DE" dirty="0"/>
              <a:t>•	Steuerungsgruppen in den Landeskirchen – Gesangbuchkommission der EKD</a:t>
            </a:r>
          </a:p>
          <a:p>
            <a:r>
              <a:rPr lang="de-DE" dirty="0"/>
              <a:t>•	Aus 10.000 Liedvorschlägen ca. 600 im neuen Gesangbuch, weitere 2.000 in der App</a:t>
            </a:r>
          </a:p>
          <a:p>
            <a:r>
              <a:rPr lang="de-DE" dirty="0"/>
              <a:t>•	Sehr vielfältig – dadurch sehr schwierige Verhandlungen bzw. Beratungen</a:t>
            </a:r>
          </a:p>
          <a:p>
            <a:r>
              <a:rPr lang="de-DE" dirty="0"/>
              <a:t>•	Stammteil und (z.T.) Regionalteile. Bei uns: Gemeinsamer Regionalteil für Württemberg, Baden und Österreich</a:t>
            </a:r>
          </a:p>
          <a:p>
            <a:r>
              <a:rPr lang="de-DE" dirty="0"/>
              <a:t>•	Verschiedene Begleitmaterialien für Tasteninstrumente, Chöre, Bläser, Bands</a:t>
            </a:r>
          </a:p>
          <a:p>
            <a:r>
              <a:rPr lang="de-DE" dirty="0"/>
              <a:t>•	Größtes Problem: die Rechte. Schwierige Verhandlungen mit Rechteinhabern</a:t>
            </a:r>
          </a:p>
          <a:p>
            <a:r>
              <a:rPr lang="de-DE" dirty="0"/>
              <a:t>•	Ständig aktuelle Informationen: </a:t>
            </a:r>
            <a:r>
              <a:rPr lang="de-DE" dirty="0">
                <a:hlinkClick r:id="rId2"/>
              </a:rPr>
              <a:t>www.ekd.de/evangelisches-gesangbuch</a:t>
            </a:r>
            <a:r>
              <a:rPr lang="de-DE" dirty="0"/>
              <a:t>  </a:t>
            </a:r>
          </a:p>
          <a:p>
            <a:endParaRPr lang="de-DE" dirty="0"/>
          </a:p>
          <a:p>
            <a:r>
              <a:rPr lang="de-DE" dirty="0"/>
              <a:t>Zum Schluss singen wir einige </a:t>
            </a:r>
            <a:r>
              <a:rPr lang="de-DE" b="1" dirty="0"/>
              <a:t>„Evergreens“ aus dem EG </a:t>
            </a:r>
            <a:r>
              <a:rPr lang="de-DE" dirty="0"/>
              <a:t>– zu finden im Heft „Unsere Kernlieder“</a:t>
            </a:r>
          </a:p>
        </p:txBody>
      </p:sp>
    </p:spTree>
    <p:extLst>
      <p:ext uri="{BB962C8B-B14F-4D97-AF65-F5344CB8AC3E}">
        <p14:creationId xmlns:p14="http://schemas.microsoft.com/office/powerpoint/2010/main" val="102661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B156687D-5FDF-9ADF-70A0-CBC812B82DB6}"/>
              </a:ext>
            </a:extLst>
          </p:cNvPr>
          <p:cNvSpPr txBox="1"/>
          <p:nvPr/>
        </p:nvSpPr>
        <p:spPr>
          <a:xfrm>
            <a:off x="177282" y="6316824"/>
            <a:ext cx="1183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Kurzseminar Hymnologie mit KMD Attila Kalman								       Internationale Hochschule Liebenzell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07B3387-BB57-5963-10A6-099CF94467EC}"/>
              </a:ext>
            </a:extLst>
          </p:cNvPr>
          <p:cNvSpPr txBox="1"/>
          <p:nvPr/>
        </p:nvSpPr>
        <p:spPr>
          <a:xfrm>
            <a:off x="452535" y="709126"/>
            <a:ext cx="1128071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Das war der 5. und letzter Teil des Kurzseminars Hymnologie!</a:t>
            </a:r>
          </a:p>
          <a:p>
            <a:pPr algn="ctr"/>
            <a:r>
              <a:rPr lang="de-DE" dirty="0"/>
              <a:t>Nach Plan werde ich dieses Seminar in einem Jahr wieder anbieten – immer jeweils im Sommersemester.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Bei Rückfragen könnt ihr mich gerne kontaktieren: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Attila Kalman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Mobiltelefon (WhatsApp): 0177 4245821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Email: attila@kalman.de 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Internet: www.kalman.de</a:t>
            </a:r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r>
              <a:rPr lang="de-DE" b="1" dirty="0"/>
              <a:t>Vielen Dank fürs Zuhören und fürs Mitmachen!</a:t>
            </a:r>
          </a:p>
        </p:txBody>
      </p:sp>
    </p:spTree>
    <p:extLst>
      <p:ext uri="{BB962C8B-B14F-4D97-AF65-F5344CB8AC3E}">
        <p14:creationId xmlns:p14="http://schemas.microsoft.com/office/powerpoint/2010/main" val="42052879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Katalog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TM10001114[[fn=Katalog]]</Template>
  <TotalTime>0</TotalTime>
  <Words>759</Words>
  <Application>Microsoft Office PowerPoint</Application>
  <PresentationFormat>Breitbild</PresentationFormat>
  <Paragraphs>84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Aptos Narrow</vt:lpstr>
      <vt:lpstr>Arial</vt:lpstr>
      <vt:lpstr>Gill Sans MT</vt:lpstr>
      <vt:lpstr>Times New Roman</vt:lpstr>
      <vt:lpstr>Katalog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Attila Kalman</dc:creator>
  <cp:lastModifiedBy>Attila Kalman</cp:lastModifiedBy>
  <cp:revision>113</cp:revision>
  <dcterms:created xsi:type="dcterms:W3CDTF">2025-03-27T10:20:18Z</dcterms:created>
  <dcterms:modified xsi:type="dcterms:W3CDTF">2025-05-16T16:11:58Z</dcterms:modified>
</cp:coreProperties>
</file>